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2" r:id="rId2"/>
    <p:sldMasterId id="2147483690" r:id="rId3"/>
  </p:sldMasterIdLst>
  <p:notesMasterIdLst>
    <p:notesMasterId r:id="rId27"/>
  </p:notesMasterIdLst>
  <p:handoutMasterIdLst>
    <p:handoutMasterId r:id="rId28"/>
  </p:handoutMasterIdLst>
  <p:sldIdLst>
    <p:sldId id="260" r:id="rId4"/>
    <p:sldId id="257" r:id="rId5"/>
    <p:sldId id="282" r:id="rId6"/>
    <p:sldId id="979" r:id="rId7"/>
    <p:sldId id="1764" r:id="rId8"/>
    <p:sldId id="660" r:id="rId9"/>
    <p:sldId id="994" r:id="rId10"/>
    <p:sldId id="998" r:id="rId11"/>
    <p:sldId id="1766" r:id="rId12"/>
    <p:sldId id="1767" r:id="rId13"/>
    <p:sldId id="995" r:id="rId14"/>
    <p:sldId id="1768" r:id="rId15"/>
    <p:sldId id="902" r:id="rId16"/>
    <p:sldId id="1798" r:id="rId17"/>
    <p:sldId id="1799" r:id="rId18"/>
    <p:sldId id="996" r:id="rId19"/>
    <p:sldId id="1771" r:id="rId20"/>
    <p:sldId id="905" r:id="rId21"/>
    <p:sldId id="1770" r:id="rId22"/>
    <p:sldId id="1772" r:id="rId23"/>
    <p:sldId id="997" r:id="rId24"/>
    <p:sldId id="990" r:id="rId25"/>
    <p:sldId id="31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stieg" id="{0522F510-EC7C-4780-B882-E49DD997B5BF}">
          <p14:sldIdLst>
            <p14:sldId id="260"/>
          </p14:sldIdLst>
        </p14:section>
        <p14:section name="Abschnitt 1" id="{DFF15271-6BFC-46A5-BE0A-E4AC686B4FC3}">
          <p14:sldIdLst>
            <p14:sldId id="257"/>
            <p14:sldId id="282"/>
            <p14:sldId id="979"/>
            <p14:sldId id="1764"/>
            <p14:sldId id="660"/>
            <p14:sldId id="994"/>
            <p14:sldId id="998"/>
            <p14:sldId id="1766"/>
            <p14:sldId id="1767"/>
            <p14:sldId id="995"/>
            <p14:sldId id="1768"/>
            <p14:sldId id="902"/>
            <p14:sldId id="1798"/>
            <p14:sldId id="1799"/>
            <p14:sldId id="996"/>
            <p14:sldId id="1771"/>
            <p14:sldId id="905"/>
            <p14:sldId id="1770"/>
            <p14:sldId id="1772"/>
            <p14:sldId id="997"/>
            <p14:sldId id="990"/>
          </p14:sldIdLst>
        </p14:section>
        <p14:section name="Abschnitt 3" id="{EB2EBC29-253E-4F19-9F57-3608488EF5A9}">
          <p14:sldIdLst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35">
          <p15:clr>
            <a:srgbClr val="A4A3A4"/>
          </p15:clr>
        </p15:guide>
        <p15:guide id="2" orient="horz" pos="237">
          <p15:clr>
            <a:srgbClr val="A4A3A4"/>
          </p15:clr>
        </p15:guide>
        <p15:guide id="3" orient="horz" pos="758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  <p15:guide id="7" pos="2812">
          <p15:clr>
            <a:srgbClr val="A4A3A4"/>
          </p15:clr>
        </p15:guide>
        <p15:guide id="8" pos="2948">
          <p15:clr>
            <a:srgbClr val="A4A3A4"/>
          </p15:clr>
        </p15:guide>
        <p15:guide id="9" pos="1633">
          <p15:clr>
            <a:srgbClr val="A4A3A4"/>
          </p15:clr>
        </p15:guide>
        <p15:guide id="10" pos="1497">
          <p15:clr>
            <a:srgbClr val="A4A3A4"/>
          </p15:clr>
        </p15:guide>
        <p15:guide id="11" pos="4127">
          <p15:clr>
            <a:srgbClr val="A4A3A4"/>
          </p15:clr>
        </p15:guide>
        <p15:guide id="12" pos="4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A6"/>
    <a:srgbClr val="B3B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/>
    <p:restoredTop sz="94150"/>
  </p:normalViewPr>
  <p:slideViewPr>
    <p:cSldViewPr showGuides="1">
      <p:cViewPr varScale="1">
        <p:scale>
          <a:sx n="213" d="100"/>
          <a:sy n="213" d="100"/>
        </p:scale>
        <p:origin x="3504" y="156"/>
      </p:cViewPr>
      <p:guideLst>
        <p:guide orient="horz" pos="2935"/>
        <p:guide orient="horz" pos="237"/>
        <p:guide orient="horz" pos="758"/>
        <p:guide orient="horz" pos="3094"/>
        <p:guide pos="295"/>
        <p:guide pos="5465"/>
        <p:guide pos="2812"/>
        <p:guide pos="2948"/>
        <p:guide pos="1633"/>
        <p:guide pos="1497"/>
        <p:guide pos="4127"/>
        <p:guide pos="4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C695-E459-2A49-8AEE-1B439F9B39F6}" type="doc">
      <dgm:prSet loTypeId="urn:microsoft.com/office/officeart/2005/8/layout/bProcess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E41499C-4911-C741-96EF-B487FD7189D4}">
      <dgm:prSet phldrT="[Text]"/>
      <dgm:spPr/>
      <dgm:t>
        <a:bodyPr/>
        <a:lstStyle/>
        <a:p>
          <a:r>
            <a:rPr lang="de-DE" dirty="0"/>
            <a:t>Besichtigung</a:t>
          </a:r>
        </a:p>
      </dgm:t>
    </dgm:pt>
    <dgm:pt modelId="{7E9A7620-8E64-5748-8EA5-A86F8CE1E6B9}" type="parTrans" cxnId="{A22E571D-FB08-804A-B21A-191786C5DDDA}">
      <dgm:prSet/>
      <dgm:spPr/>
      <dgm:t>
        <a:bodyPr/>
        <a:lstStyle/>
        <a:p>
          <a:endParaRPr lang="de-DE"/>
        </a:p>
      </dgm:t>
    </dgm:pt>
    <dgm:pt modelId="{7332EC05-A2B0-AF4D-822C-EA06190D575C}" type="sibTrans" cxnId="{A22E571D-FB08-804A-B21A-191786C5DDDA}">
      <dgm:prSet/>
      <dgm:spPr/>
      <dgm:t>
        <a:bodyPr/>
        <a:lstStyle/>
        <a:p>
          <a:endParaRPr lang="de-DE"/>
        </a:p>
      </dgm:t>
    </dgm:pt>
    <dgm:pt modelId="{B3919C4A-4DA6-DF43-87C6-AE77ECCE44C4}">
      <dgm:prSet phldrT="[Text]"/>
      <dgm:spPr/>
      <dgm:t>
        <a:bodyPr/>
        <a:lstStyle/>
        <a:p>
          <a:r>
            <a:rPr lang="de-DE" dirty="0"/>
            <a:t>Abarbeitung Checkliste</a:t>
          </a:r>
        </a:p>
      </dgm:t>
    </dgm:pt>
    <dgm:pt modelId="{514906EC-3C22-C44B-BFCC-2B06C98A3D08}" type="parTrans" cxnId="{3C5D2CAC-E618-5A46-84F6-C80F4D70FBF4}">
      <dgm:prSet/>
      <dgm:spPr/>
      <dgm:t>
        <a:bodyPr/>
        <a:lstStyle/>
        <a:p>
          <a:endParaRPr lang="de-DE"/>
        </a:p>
      </dgm:t>
    </dgm:pt>
    <dgm:pt modelId="{4C0E7C78-BBC1-3646-A5FC-6600DFBFBBBF}" type="sibTrans" cxnId="{3C5D2CAC-E618-5A46-84F6-C80F4D70FBF4}">
      <dgm:prSet/>
      <dgm:spPr/>
      <dgm:t>
        <a:bodyPr/>
        <a:lstStyle/>
        <a:p>
          <a:endParaRPr lang="de-DE"/>
        </a:p>
      </dgm:t>
    </dgm:pt>
    <dgm:pt modelId="{B4E08138-2400-114E-B6EE-C0D6C6103C0B}">
      <dgm:prSet phldrT="[Text]"/>
      <dgm:spPr/>
      <dgm:t>
        <a:bodyPr/>
        <a:lstStyle/>
        <a:p>
          <a:r>
            <a:rPr lang="de-DE" dirty="0"/>
            <a:t>Erstellung Notizen</a:t>
          </a:r>
        </a:p>
      </dgm:t>
    </dgm:pt>
    <dgm:pt modelId="{67E21413-8631-5F49-8A12-6BF5146FF9EE}" type="parTrans" cxnId="{4E3498B9-D856-414D-8F76-3360F1EBE49F}">
      <dgm:prSet/>
      <dgm:spPr/>
      <dgm:t>
        <a:bodyPr/>
        <a:lstStyle/>
        <a:p>
          <a:endParaRPr lang="de-DE"/>
        </a:p>
      </dgm:t>
    </dgm:pt>
    <dgm:pt modelId="{5BA82E22-2D79-FB46-989B-E86BDAFDB581}" type="sibTrans" cxnId="{4E3498B9-D856-414D-8F76-3360F1EBE49F}">
      <dgm:prSet/>
      <dgm:spPr/>
      <dgm:t>
        <a:bodyPr/>
        <a:lstStyle/>
        <a:p>
          <a:endParaRPr lang="de-DE"/>
        </a:p>
      </dgm:t>
    </dgm:pt>
    <dgm:pt modelId="{F90DE1F0-3820-8944-BCE9-24DE1D68B9B9}">
      <dgm:prSet phldrT="[Text]"/>
      <dgm:spPr/>
      <dgm:t>
        <a:bodyPr/>
        <a:lstStyle/>
        <a:p>
          <a:r>
            <a:rPr lang="de-DE" dirty="0"/>
            <a:t>Erstellung Fotos</a:t>
          </a:r>
        </a:p>
      </dgm:t>
    </dgm:pt>
    <dgm:pt modelId="{57741F99-B08E-E247-A712-62073D2C33E4}" type="parTrans" cxnId="{F2BE7FAF-4FFA-964B-9D95-126324B7DEE5}">
      <dgm:prSet/>
      <dgm:spPr/>
      <dgm:t>
        <a:bodyPr/>
        <a:lstStyle/>
        <a:p>
          <a:endParaRPr lang="de-DE"/>
        </a:p>
      </dgm:t>
    </dgm:pt>
    <dgm:pt modelId="{5B0AED45-9638-314E-A606-0BCFDD94F00D}" type="sibTrans" cxnId="{F2BE7FAF-4FFA-964B-9D95-126324B7DEE5}">
      <dgm:prSet/>
      <dgm:spPr/>
      <dgm:t>
        <a:bodyPr/>
        <a:lstStyle/>
        <a:p>
          <a:endParaRPr lang="de-DE"/>
        </a:p>
      </dgm:t>
    </dgm:pt>
    <dgm:pt modelId="{B23FABE2-88FC-C948-932E-F30D124E1E20}">
      <dgm:prSet phldrT="[Text]"/>
      <dgm:spPr/>
      <dgm:t>
        <a:bodyPr/>
        <a:lstStyle/>
        <a:p>
          <a:r>
            <a:rPr lang="de-DE" dirty="0"/>
            <a:t>Übertrag Notizen in System</a:t>
          </a:r>
        </a:p>
      </dgm:t>
    </dgm:pt>
    <dgm:pt modelId="{E8F96DC9-E243-EE45-9237-FBAEF2E7FF22}" type="parTrans" cxnId="{F5BE9E91-CB4B-BB4D-8408-E29B6F139981}">
      <dgm:prSet/>
      <dgm:spPr/>
      <dgm:t>
        <a:bodyPr/>
        <a:lstStyle/>
        <a:p>
          <a:endParaRPr lang="de-DE"/>
        </a:p>
      </dgm:t>
    </dgm:pt>
    <dgm:pt modelId="{1070605C-6845-5B4F-A745-9BF8CEEB4F47}" type="sibTrans" cxnId="{F5BE9E91-CB4B-BB4D-8408-E29B6F139981}">
      <dgm:prSet/>
      <dgm:spPr/>
      <dgm:t>
        <a:bodyPr/>
        <a:lstStyle/>
        <a:p>
          <a:endParaRPr lang="de-DE"/>
        </a:p>
      </dgm:t>
    </dgm:pt>
    <dgm:pt modelId="{1463FF67-046B-AD4D-8917-02C68DEEBD03}">
      <dgm:prSet phldrT="[Text]"/>
      <dgm:spPr/>
      <dgm:t>
        <a:bodyPr/>
        <a:lstStyle/>
        <a:p>
          <a:r>
            <a:rPr lang="de-DE" dirty="0"/>
            <a:t>Übertrag Fotos in System</a:t>
          </a:r>
        </a:p>
      </dgm:t>
    </dgm:pt>
    <dgm:pt modelId="{D8F26E2B-5CB9-CF4C-99B3-47D44FC2C6B7}" type="parTrans" cxnId="{A602ED18-2AA4-004E-A44F-6A8367DBE658}">
      <dgm:prSet/>
      <dgm:spPr/>
      <dgm:t>
        <a:bodyPr/>
        <a:lstStyle/>
        <a:p>
          <a:endParaRPr lang="de-DE"/>
        </a:p>
      </dgm:t>
    </dgm:pt>
    <dgm:pt modelId="{40D1BEAD-933D-5742-8224-B8AF5646080D}" type="sibTrans" cxnId="{A602ED18-2AA4-004E-A44F-6A8367DBE658}">
      <dgm:prSet/>
      <dgm:spPr/>
      <dgm:t>
        <a:bodyPr/>
        <a:lstStyle/>
        <a:p>
          <a:endParaRPr lang="de-DE"/>
        </a:p>
      </dgm:t>
    </dgm:pt>
    <dgm:pt modelId="{2898B5EA-FF12-F446-9548-3A24C649BA3E}">
      <dgm:prSet phldrT="[Text]"/>
      <dgm:spPr/>
      <dgm:t>
        <a:bodyPr/>
        <a:lstStyle/>
        <a:p>
          <a:r>
            <a:rPr lang="de-DE" dirty="0"/>
            <a:t>Auswertung Notizen</a:t>
          </a:r>
        </a:p>
      </dgm:t>
    </dgm:pt>
    <dgm:pt modelId="{27885FED-FEB6-FA41-83B7-275A507AF24F}" type="parTrans" cxnId="{AB8E7C04-AE44-0B40-AC1C-332829E154E8}">
      <dgm:prSet/>
      <dgm:spPr/>
      <dgm:t>
        <a:bodyPr/>
        <a:lstStyle/>
        <a:p>
          <a:endParaRPr lang="de-DE"/>
        </a:p>
      </dgm:t>
    </dgm:pt>
    <dgm:pt modelId="{D79275C3-226F-1249-A113-4E90B5D965EE}" type="sibTrans" cxnId="{AB8E7C04-AE44-0B40-AC1C-332829E154E8}">
      <dgm:prSet/>
      <dgm:spPr/>
      <dgm:t>
        <a:bodyPr/>
        <a:lstStyle/>
        <a:p>
          <a:endParaRPr lang="de-DE"/>
        </a:p>
      </dgm:t>
    </dgm:pt>
    <dgm:pt modelId="{BE30AF65-986B-1942-8918-5FFEA74AC2BF}">
      <dgm:prSet phldrT="[Text]"/>
      <dgm:spPr/>
      <dgm:t>
        <a:bodyPr/>
        <a:lstStyle/>
        <a:p>
          <a:r>
            <a:rPr lang="de-DE" dirty="0"/>
            <a:t>Auswertung Fotos</a:t>
          </a:r>
        </a:p>
      </dgm:t>
    </dgm:pt>
    <dgm:pt modelId="{94BAC4E7-8B21-BB40-B9AA-58671D836902}" type="parTrans" cxnId="{4C781242-3EC8-7645-B86D-23006B083D80}">
      <dgm:prSet/>
      <dgm:spPr/>
      <dgm:t>
        <a:bodyPr/>
        <a:lstStyle/>
        <a:p>
          <a:endParaRPr lang="de-DE"/>
        </a:p>
      </dgm:t>
    </dgm:pt>
    <dgm:pt modelId="{E4860AC8-5ECD-404C-A9DA-D7AFD976794B}" type="sibTrans" cxnId="{4C781242-3EC8-7645-B86D-23006B083D80}">
      <dgm:prSet/>
      <dgm:spPr/>
      <dgm:t>
        <a:bodyPr/>
        <a:lstStyle/>
        <a:p>
          <a:endParaRPr lang="de-DE"/>
        </a:p>
      </dgm:t>
    </dgm:pt>
    <dgm:pt modelId="{1261CF45-D0A9-9442-8CFC-B5E0B1D5F68D}">
      <dgm:prSet phldrT="[Text]"/>
      <dgm:spPr/>
      <dgm:t>
        <a:bodyPr/>
        <a:lstStyle/>
        <a:p>
          <a:r>
            <a:rPr lang="de-DE" dirty="0"/>
            <a:t>Feststellung Zustand Gebäude</a:t>
          </a:r>
        </a:p>
      </dgm:t>
    </dgm:pt>
    <dgm:pt modelId="{7325EB72-9375-8F43-9252-8C046D14E5C4}" type="parTrans" cxnId="{C52F7EF4-E349-8042-BFDA-AAA70F003D55}">
      <dgm:prSet/>
      <dgm:spPr/>
      <dgm:t>
        <a:bodyPr/>
        <a:lstStyle/>
        <a:p>
          <a:endParaRPr lang="de-DE"/>
        </a:p>
      </dgm:t>
    </dgm:pt>
    <dgm:pt modelId="{4AC8666C-B8F3-214B-A3DD-1D6745A83B4B}" type="sibTrans" cxnId="{C52F7EF4-E349-8042-BFDA-AAA70F003D55}">
      <dgm:prSet/>
      <dgm:spPr/>
      <dgm:t>
        <a:bodyPr/>
        <a:lstStyle/>
        <a:p>
          <a:endParaRPr lang="de-DE"/>
        </a:p>
      </dgm:t>
    </dgm:pt>
    <dgm:pt modelId="{6F3CF4C3-E4F6-DF44-817C-596F0D930FD7}" type="pres">
      <dgm:prSet presAssocID="{4086C695-E459-2A49-8AEE-1B439F9B39F6}" presName="diagram" presStyleCnt="0">
        <dgm:presLayoutVars>
          <dgm:dir/>
          <dgm:resizeHandles/>
        </dgm:presLayoutVars>
      </dgm:prSet>
      <dgm:spPr/>
    </dgm:pt>
    <dgm:pt modelId="{3203DE93-8B20-034F-AF26-DEC8ACBF7996}" type="pres">
      <dgm:prSet presAssocID="{3E41499C-4911-C741-96EF-B487FD7189D4}" presName="firstNode" presStyleLbl="node1" presStyleIdx="0" presStyleCnt="9">
        <dgm:presLayoutVars>
          <dgm:bulletEnabled val="1"/>
        </dgm:presLayoutVars>
      </dgm:prSet>
      <dgm:spPr/>
    </dgm:pt>
    <dgm:pt modelId="{5E0FFD56-6097-9F4D-87CB-99528FF1AF32}" type="pres">
      <dgm:prSet presAssocID="{7332EC05-A2B0-AF4D-822C-EA06190D575C}" presName="sibTrans" presStyleLbl="sibTrans2D1" presStyleIdx="0" presStyleCnt="8"/>
      <dgm:spPr/>
    </dgm:pt>
    <dgm:pt modelId="{049DBF80-48E8-1B48-A8DB-9FB1D0C5FC50}" type="pres">
      <dgm:prSet presAssocID="{B3919C4A-4DA6-DF43-87C6-AE77ECCE44C4}" presName="middleNode" presStyleCnt="0"/>
      <dgm:spPr/>
    </dgm:pt>
    <dgm:pt modelId="{086B89FF-9FD7-F646-8AAC-48F297FF5275}" type="pres">
      <dgm:prSet presAssocID="{B3919C4A-4DA6-DF43-87C6-AE77ECCE44C4}" presName="padding" presStyleLbl="node1" presStyleIdx="0" presStyleCnt="9"/>
      <dgm:spPr/>
    </dgm:pt>
    <dgm:pt modelId="{B7225C13-3867-D541-B774-73E40C071EF8}" type="pres">
      <dgm:prSet presAssocID="{B3919C4A-4DA6-DF43-87C6-AE77ECCE44C4}" presName="shape" presStyleLbl="node1" presStyleIdx="1" presStyleCnt="9">
        <dgm:presLayoutVars>
          <dgm:bulletEnabled val="1"/>
        </dgm:presLayoutVars>
      </dgm:prSet>
      <dgm:spPr/>
    </dgm:pt>
    <dgm:pt modelId="{63B4DED0-2044-154A-B84B-2285B4EAFEF2}" type="pres">
      <dgm:prSet presAssocID="{4C0E7C78-BBC1-3646-A5FC-6600DFBFBBBF}" presName="sibTrans" presStyleLbl="sibTrans2D1" presStyleIdx="1" presStyleCnt="8"/>
      <dgm:spPr/>
    </dgm:pt>
    <dgm:pt modelId="{3C913447-C0EA-0A4D-84AA-A56320246170}" type="pres">
      <dgm:prSet presAssocID="{B4E08138-2400-114E-B6EE-C0D6C6103C0B}" presName="middleNode" presStyleCnt="0"/>
      <dgm:spPr/>
    </dgm:pt>
    <dgm:pt modelId="{EF211AA3-1607-A84E-A5A8-74050C0C3A8A}" type="pres">
      <dgm:prSet presAssocID="{B4E08138-2400-114E-B6EE-C0D6C6103C0B}" presName="padding" presStyleLbl="node1" presStyleIdx="1" presStyleCnt="9"/>
      <dgm:spPr/>
    </dgm:pt>
    <dgm:pt modelId="{1054ED80-E866-7A4C-B58E-80B4FF288500}" type="pres">
      <dgm:prSet presAssocID="{B4E08138-2400-114E-B6EE-C0D6C6103C0B}" presName="shape" presStyleLbl="node1" presStyleIdx="2" presStyleCnt="9">
        <dgm:presLayoutVars>
          <dgm:bulletEnabled val="1"/>
        </dgm:presLayoutVars>
      </dgm:prSet>
      <dgm:spPr/>
    </dgm:pt>
    <dgm:pt modelId="{A75181CD-329D-FE4F-8AF0-B6782E11F360}" type="pres">
      <dgm:prSet presAssocID="{5BA82E22-2D79-FB46-989B-E86BDAFDB581}" presName="sibTrans" presStyleLbl="sibTrans2D1" presStyleIdx="2" presStyleCnt="8"/>
      <dgm:spPr/>
    </dgm:pt>
    <dgm:pt modelId="{C511422A-39F1-FE4E-B3CA-CB3CC9900FC6}" type="pres">
      <dgm:prSet presAssocID="{F90DE1F0-3820-8944-BCE9-24DE1D68B9B9}" presName="middleNode" presStyleCnt="0"/>
      <dgm:spPr/>
    </dgm:pt>
    <dgm:pt modelId="{9A914FAA-3BF2-A845-A895-17D6ADC5BD88}" type="pres">
      <dgm:prSet presAssocID="{F90DE1F0-3820-8944-BCE9-24DE1D68B9B9}" presName="padding" presStyleLbl="node1" presStyleIdx="2" presStyleCnt="9"/>
      <dgm:spPr/>
    </dgm:pt>
    <dgm:pt modelId="{E501B50E-E24C-BE41-88A4-05B5676E908C}" type="pres">
      <dgm:prSet presAssocID="{F90DE1F0-3820-8944-BCE9-24DE1D68B9B9}" presName="shape" presStyleLbl="node1" presStyleIdx="3" presStyleCnt="9">
        <dgm:presLayoutVars>
          <dgm:bulletEnabled val="1"/>
        </dgm:presLayoutVars>
      </dgm:prSet>
      <dgm:spPr/>
    </dgm:pt>
    <dgm:pt modelId="{E14FFBA5-C900-3844-B9BD-B6A580BA9BFF}" type="pres">
      <dgm:prSet presAssocID="{5B0AED45-9638-314E-A606-0BCFDD94F00D}" presName="sibTrans" presStyleLbl="sibTrans2D1" presStyleIdx="3" presStyleCnt="8"/>
      <dgm:spPr/>
    </dgm:pt>
    <dgm:pt modelId="{A4525E5B-D5AD-7944-BA3B-385276F8F9B8}" type="pres">
      <dgm:prSet presAssocID="{B23FABE2-88FC-C948-932E-F30D124E1E20}" presName="middleNode" presStyleCnt="0"/>
      <dgm:spPr/>
    </dgm:pt>
    <dgm:pt modelId="{2D8325D1-F750-7D42-ACF3-BAA776AA9BAA}" type="pres">
      <dgm:prSet presAssocID="{B23FABE2-88FC-C948-932E-F30D124E1E20}" presName="padding" presStyleLbl="node1" presStyleIdx="3" presStyleCnt="9"/>
      <dgm:spPr/>
    </dgm:pt>
    <dgm:pt modelId="{0BCBD33D-D6F7-264B-9139-67223D3261E9}" type="pres">
      <dgm:prSet presAssocID="{B23FABE2-88FC-C948-932E-F30D124E1E20}" presName="shape" presStyleLbl="node1" presStyleIdx="4" presStyleCnt="9">
        <dgm:presLayoutVars>
          <dgm:bulletEnabled val="1"/>
        </dgm:presLayoutVars>
      </dgm:prSet>
      <dgm:spPr/>
    </dgm:pt>
    <dgm:pt modelId="{5B83C832-9866-DA49-8122-C00084C5C029}" type="pres">
      <dgm:prSet presAssocID="{1070605C-6845-5B4F-A745-9BF8CEEB4F47}" presName="sibTrans" presStyleLbl="sibTrans2D1" presStyleIdx="4" presStyleCnt="8"/>
      <dgm:spPr/>
    </dgm:pt>
    <dgm:pt modelId="{4DDC79A6-F4D0-0243-A0DC-9934B1BDE336}" type="pres">
      <dgm:prSet presAssocID="{1463FF67-046B-AD4D-8917-02C68DEEBD03}" presName="middleNode" presStyleCnt="0"/>
      <dgm:spPr/>
    </dgm:pt>
    <dgm:pt modelId="{CBEB5571-8415-3047-A09D-7838C835040E}" type="pres">
      <dgm:prSet presAssocID="{1463FF67-046B-AD4D-8917-02C68DEEBD03}" presName="padding" presStyleLbl="node1" presStyleIdx="4" presStyleCnt="9"/>
      <dgm:spPr/>
    </dgm:pt>
    <dgm:pt modelId="{606FB36B-875F-8141-ABD1-D851FE9260B5}" type="pres">
      <dgm:prSet presAssocID="{1463FF67-046B-AD4D-8917-02C68DEEBD03}" presName="shape" presStyleLbl="node1" presStyleIdx="5" presStyleCnt="9">
        <dgm:presLayoutVars>
          <dgm:bulletEnabled val="1"/>
        </dgm:presLayoutVars>
      </dgm:prSet>
      <dgm:spPr/>
    </dgm:pt>
    <dgm:pt modelId="{7BF58DA3-8C02-BE4F-B7DC-491B0584D0B5}" type="pres">
      <dgm:prSet presAssocID="{40D1BEAD-933D-5742-8224-B8AF5646080D}" presName="sibTrans" presStyleLbl="sibTrans2D1" presStyleIdx="5" presStyleCnt="8"/>
      <dgm:spPr/>
    </dgm:pt>
    <dgm:pt modelId="{B384DA87-7474-C844-8E4D-85CD227D41F7}" type="pres">
      <dgm:prSet presAssocID="{2898B5EA-FF12-F446-9548-3A24C649BA3E}" presName="middleNode" presStyleCnt="0"/>
      <dgm:spPr/>
    </dgm:pt>
    <dgm:pt modelId="{6CC87F76-B1A3-E94F-9AA2-49C436B6FE99}" type="pres">
      <dgm:prSet presAssocID="{2898B5EA-FF12-F446-9548-3A24C649BA3E}" presName="padding" presStyleLbl="node1" presStyleIdx="5" presStyleCnt="9"/>
      <dgm:spPr/>
    </dgm:pt>
    <dgm:pt modelId="{83BF906E-6037-0E44-BE10-06CE927EC3DC}" type="pres">
      <dgm:prSet presAssocID="{2898B5EA-FF12-F446-9548-3A24C649BA3E}" presName="shape" presStyleLbl="node1" presStyleIdx="6" presStyleCnt="9">
        <dgm:presLayoutVars>
          <dgm:bulletEnabled val="1"/>
        </dgm:presLayoutVars>
      </dgm:prSet>
      <dgm:spPr/>
    </dgm:pt>
    <dgm:pt modelId="{F10CF50F-AB52-924B-AF30-87307AB5FD2F}" type="pres">
      <dgm:prSet presAssocID="{D79275C3-226F-1249-A113-4E90B5D965EE}" presName="sibTrans" presStyleLbl="sibTrans2D1" presStyleIdx="6" presStyleCnt="8"/>
      <dgm:spPr/>
    </dgm:pt>
    <dgm:pt modelId="{B4D04692-E9A7-A04F-B6AA-420469C65D95}" type="pres">
      <dgm:prSet presAssocID="{BE30AF65-986B-1942-8918-5FFEA74AC2BF}" presName="middleNode" presStyleCnt="0"/>
      <dgm:spPr/>
    </dgm:pt>
    <dgm:pt modelId="{8DCA059B-EE75-B041-8D75-01F4108782F1}" type="pres">
      <dgm:prSet presAssocID="{BE30AF65-986B-1942-8918-5FFEA74AC2BF}" presName="padding" presStyleLbl="node1" presStyleIdx="6" presStyleCnt="9"/>
      <dgm:spPr/>
    </dgm:pt>
    <dgm:pt modelId="{9A0C6796-5683-0D47-961C-1A5F8E6D08DB}" type="pres">
      <dgm:prSet presAssocID="{BE30AF65-986B-1942-8918-5FFEA74AC2BF}" presName="shape" presStyleLbl="node1" presStyleIdx="7" presStyleCnt="9">
        <dgm:presLayoutVars>
          <dgm:bulletEnabled val="1"/>
        </dgm:presLayoutVars>
      </dgm:prSet>
      <dgm:spPr/>
    </dgm:pt>
    <dgm:pt modelId="{FAC65F08-23DA-E64A-A5E4-6FDC9DB3E71D}" type="pres">
      <dgm:prSet presAssocID="{E4860AC8-5ECD-404C-A9DA-D7AFD976794B}" presName="sibTrans" presStyleLbl="sibTrans2D1" presStyleIdx="7" presStyleCnt="8"/>
      <dgm:spPr/>
    </dgm:pt>
    <dgm:pt modelId="{D13928F4-7B7E-A14A-AD46-30BF795502FC}" type="pres">
      <dgm:prSet presAssocID="{1261CF45-D0A9-9442-8CFC-B5E0B1D5F68D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AB8E7C04-AE44-0B40-AC1C-332829E154E8}" srcId="{4086C695-E459-2A49-8AEE-1B439F9B39F6}" destId="{2898B5EA-FF12-F446-9548-3A24C649BA3E}" srcOrd="6" destOrd="0" parTransId="{27885FED-FEB6-FA41-83B7-275A507AF24F}" sibTransId="{D79275C3-226F-1249-A113-4E90B5D965EE}"/>
    <dgm:cxn modelId="{7B4DBA0C-9807-9E48-8566-319A239C4F69}" type="presOf" srcId="{4086C695-E459-2A49-8AEE-1B439F9B39F6}" destId="{6F3CF4C3-E4F6-DF44-817C-596F0D930FD7}" srcOrd="0" destOrd="0" presId="urn:microsoft.com/office/officeart/2005/8/layout/bProcess2"/>
    <dgm:cxn modelId="{A602ED18-2AA4-004E-A44F-6A8367DBE658}" srcId="{4086C695-E459-2A49-8AEE-1B439F9B39F6}" destId="{1463FF67-046B-AD4D-8917-02C68DEEBD03}" srcOrd="5" destOrd="0" parTransId="{D8F26E2B-5CB9-CF4C-99B3-47D44FC2C6B7}" sibTransId="{40D1BEAD-933D-5742-8224-B8AF5646080D}"/>
    <dgm:cxn modelId="{A22E571D-FB08-804A-B21A-191786C5DDDA}" srcId="{4086C695-E459-2A49-8AEE-1B439F9B39F6}" destId="{3E41499C-4911-C741-96EF-B487FD7189D4}" srcOrd="0" destOrd="0" parTransId="{7E9A7620-8E64-5748-8EA5-A86F8CE1E6B9}" sibTransId="{7332EC05-A2B0-AF4D-822C-EA06190D575C}"/>
    <dgm:cxn modelId="{F8A54B1E-4DE8-EC49-89EB-869E96547596}" type="presOf" srcId="{E4860AC8-5ECD-404C-A9DA-D7AFD976794B}" destId="{FAC65F08-23DA-E64A-A5E4-6FDC9DB3E71D}" srcOrd="0" destOrd="0" presId="urn:microsoft.com/office/officeart/2005/8/layout/bProcess2"/>
    <dgm:cxn modelId="{587E1D23-D7A3-F747-93A3-6DE6612105D1}" type="presOf" srcId="{2898B5EA-FF12-F446-9548-3A24C649BA3E}" destId="{83BF906E-6037-0E44-BE10-06CE927EC3DC}" srcOrd="0" destOrd="0" presId="urn:microsoft.com/office/officeart/2005/8/layout/bProcess2"/>
    <dgm:cxn modelId="{894A112E-0602-3949-BAB2-40A2E6471837}" type="presOf" srcId="{B3919C4A-4DA6-DF43-87C6-AE77ECCE44C4}" destId="{B7225C13-3867-D541-B774-73E40C071EF8}" srcOrd="0" destOrd="0" presId="urn:microsoft.com/office/officeart/2005/8/layout/bProcess2"/>
    <dgm:cxn modelId="{639E0A31-F3C6-E549-B25A-ECD29A1FE59E}" type="presOf" srcId="{B23FABE2-88FC-C948-932E-F30D124E1E20}" destId="{0BCBD33D-D6F7-264B-9139-67223D3261E9}" srcOrd="0" destOrd="0" presId="urn:microsoft.com/office/officeart/2005/8/layout/bProcess2"/>
    <dgm:cxn modelId="{39726C35-A933-464B-8884-F80295DA0E69}" type="presOf" srcId="{B4E08138-2400-114E-B6EE-C0D6C6103C0B}" destId="{1054ED80-E866-7A4C-B58E-80B4FF288500}" srcOrd="0" destOrd="0" presId="urn:microsoft.com/office/officeart/2005/8/layout/bProcess2"/>
    <dgm:cxn modelId="{4C781242-3EC8-7645-B86D-23006B083D80}" srcId="{4086C695-E459-2A49-8AEE-1B439F9B39F6}" destId="{BE30AF65-986B-1942-8918-5FFEA74AC2BF}" srcOrd="7" destOrd="0" parTransId="{94BAC4E7-8B21-BB40-B9AA-58671D836902}" sibTransId="{E4860AC8-5ECD-404C-A9DA-D7AFD976794B}"/>
    <dgm:cxn modelId="{8690C344-C45F-7749-879E-336AA739E798}" type="presOf" srcId="{5BA82E22-2D79-FB46-989B-E86BDAFDB581}" destId="{A75181CD-329D-FE4F-8AF0-B6782E11F360}" srcOrd="0" destOrd="0" presId="urn:microsoft.com/office/officeart/2005/8/layout/bProcess2"/>
    <dgm:cxn modelId="{C00D9745-ADC1-6747-8830-C88A811401A3}" type="presOf" srcId="{1261CF45-D0A9-9442-8CFC-B5E0B1D5F68D}" destId="{D13928F4-7B7E-A14A-AD46-30BF795502FC}" srcOrd="0" destOrd="0" presId="urn:microsoft.com/office/officeart/2005/8/layout/bProcess2"/>
    <dgm:cxn modelId="{44505548-150A-B84E-8A53-4D98C8B5D220}" type="presOf" srcId="{4C0E7C78-BBC1-3646-A5FC-6600DFBFBBBF}" destId="{63B4DED0-2044-154A-B84B-2285B4EAFEF2}" srcOrd="0" destOrd="0" presId="urn:microsoft.com/office/officeart/2005/8/layout/bProcess2"/>
    <dgm:cxn modelId="{1565386C-29C0-544F-BE7C-78E82775886B}" type="presOf" srcId="{1070605C-6845-5B4F-A745-9BF8CEEB4F47}" destId="{5B83C832-9866-DA49-8122-C00084C5C029}" srcOrd="0" destOrd="0" presId="urn:microsoft.com/office/officeart/2005/8/layout/bProcess2"/>
    <dgm:cxn modelId="{6C40FB52-9C1E-A748-A78A-E7C6213F445A}" type="presOf" srcId="{1463FF67-046B-AD4D-8917-02C68DEEBD03}" destId="{606FB36B-875F-8141-ABD1-D851FE9260B5}" srcOrd="0" destOrd="0" presId="urn:microsoft.com/office/officeart/2005/8/layout/bProcess2"/>
    <dgm:cxn modelId="{CDD14387-FD50-FF45-90A2-E0C8B85B5EB8}" type="presOf" srcId="{BE30AF65-986B-1942-8918-5FFEA74AC2BF}" destId="{9A0C6796-5683-0D47-961C-1A5F8E6D08DB}" srcOrd="0" destOrd="0" presId="urn:microsoft.com/office/officeart/2005/8/layout/bProcess2"/>
    <dgm:cxn modelId="{74BACC88-C456-584A-AC68-07BAE859E624}" type="presOf" srcId="{40D1BEAD-933D-5742-8224-B8AF5646080D}" destId="{7BF58DA3-8C02-BE4F-B7DC-491B0584D0B5}" srcOrd="0" destOrd="0" presId="urn:microsoft.com/office/officeart/2005/8/layout/bProcess2"/>
    <dgm:cxn modelId="{F5BE9E91-CB4B-BB4D-8408-E29B6F139981}" srcId="{4086C695-E459-2A49-8AEE-1B439F9B39F6}" destId="{B23FABE2-88FC-C948-932E-F30D124E1E20}" srcOrd="4" destOrd="0" parTransId="{E8F96DC9-E243-EE45-9237-FBAEF2E7FF22}" sibTransId="{1070605C-6845-5B4F-A745-9BF8CEEB4F47}"/>
    <dgm:cxn modelId="{0C95AD95-97F7-B645-98EE-AD3354CF5739}" type="presOf" srcId="{3E41499C-4911-C741-96EF-B487FD7189D4}" destId="{3203DE93-8B20-034F-AF26-DEC8ACBF7996}" srcOrd="0" destOrd="0" presId="urn:microsoft.com/office/officeart/2005/8/layout/bProcess2"/>
    <dgm:cxn modelId="{02B99CAB-7E4E-7B44-B7D4-615396AD63DF}" type="presOf" srcId="{D79275C3-226F-1249-A113-4E90B5D965EE}" destId="{F10CF50F-AB52-924B-AF30-87307AB5FD2F}" srcOrd="0" destOrd="0" presId="urn:microsoft.com/office/officeart/2005/8/layout/bProcess2"/>
    <dgm:cxn modelId="{3C5D2CAC-E618-5A46-84F6-C80F4D70FBF4}" srcId="{4086C695-E459-2A49-8AEE-1B439F9B39F6}" destId="{B3919C4A-4DA6-DF43-87C6-AE77ECCE44C4}" srcOrd="1" destOrd="0" parTransId="{514906EC-3C22-C44B-BFCC-2B06C98A3D08}" sibTransId="{4C0E7C78-BBC1-3646-A5FC-6600DFBFBBBF}"/>
    <dgm:cxn modelId="{F2BE7FAF-4FFA-964B-9D95-126324B7DEE5}" srcId="{4086C695-E459-2A49-8AEE-1B439F9B39F6}" destId="{F90DE1F0-3820-8944-BCE9-24DE1D68B9B9}" srcOrd="3" destOrd="0" parTransId="{57741F99-B08E-E247-A712-62073D2C33E4}" sibTransId="{5B0AED45-9638-314E-A606-0BCFDD94F00D}"/>
    <dgm:cxn modelId="{4E3498B9-D856-414D-8F76-3360F1EBE49F}" srcId="{4086C695-E459-2A49-8AEE-1B439F9B39F6}" destId="{B4E08138-2400-114E-B6EE-C0D6C6103C0B}" srcOrd="2" destOrd="0" parTransId="{67E21413-8631-5F49-8A12-6BF5146FF9EE}" sibTransId="{5BA82E22-2D79-FB46-989B-E86BDAFDB581}"/>
    <dgm:cxn modelId="{044A30E1-86C8-D84B-A78D-C9B99D00C922}" type="presOf" srcId="{F90DE1F0-3820-8944-BCE9-24DE1D68B9B9}" destId="{E501B50E-E24C-BE41-88A4-05B5676E908C}" srcOrd="0" destOrd="0" presId="urn:microsoft.com/office/officeart/2005/8/layout/bProcess2"/>
    <dgm:cxn modelId="{59C021E5-56CF-9E43-A08C-23C9D264ECB7}" type="presOf" srcId="{5B0AED45-9638-314E-A606-0BCFDD94F00D}" destId="{E14FFBA5-C900-3844-B9BD-B6A580BA9BFF}" srcOrd="0" destOrd="0" presId="urn:microsoft.com/office/officeart/2005/8/layout/bProcess2"/>
    <dgm:cxn modelId="{C52F7EF4-E349-8042-BFDA-AAA70F003D55}" srcId="{4086C695-E459-2A49-8AEE-1B439F9B39F6}" destId="{1261CF45-D0A9-9442-8CFC-B5E0B1D5F68D}" srcOrd="8" destOrd="0" parTransId="{7325EB72-9375-8F43-9252-8C046D14E5C4}" sibTransId="{4AC8666C-B8F3-214B-A3DD-1D6745A83B4B}"/>
    <dgm:cxn modelId="{C32BF9F7-66C2-4C4C-9FF6-9D50A4E7745B}" type="presOf" srcId="{7332EC05-A2B0-AF4D-822C-EA06190D575C}" destId="{5E0FFD56-6097-9F4D-87CB-99528FF1AF32}" srcOrd="0" destOrd="0" presId="urn:microsoft.com/office/officeart/2005/8/layout/bProcess2"/>
    <dgm:cxn modelId="{C006AEC4-DEEC-A547-AF8B-7FAEC15A1A4A}" type="presParOf" srcId="{6F3CF4C3-E4F6-DF44-817C-596F0D930FD7}" destId="{3203DE93-8B20-034F-AF26-DEC8ACBF7996}" srcOrd="0" destOrd="0" presId="urn:microsoft.com/office/officeart/2005/8/layout/bProcess2"/>
    <dgm:cxn modelId="{235A2A7B-BE54-074C-B830-D1FBE62E3120}" type="presParOf" srcId="{6F3CF4C3-E4F6-DF44-817C-596F0D930FD7}" destId="{5E0FFD56-6097-9F4D-87CB-99528FF1AF32}" srcOrd="1" destOrd="0" presId="urn:microsoft.com/office/officeart/2005/8/layout/bProcess2"/>
    <dgm:cxn modelId="{E9C1DC3B-0951-FA41-ACBE-44B667E4409D}" type="presParOf" srcId="{6F3CF4C3-E4F6-DF44-817C-596F0D930FD7}" destId="{049DBF80-48E8-1B48-A8DB-9FB1D0C5FC50}" srcOrd="2" destOrd="0" presId="urn:microsoft.com/office/officeart/2005/8/layout/bProcess2"/>
    <dgm:cxn modelId="{1AE09C33-BA55-C441-8381-08D7FE14FE85}" type="presParOf" srcId="{049DBF80-48E8-1B48-A8DB-9FB1D0C5FC50}" destId="{086B89FF-9FD7-F646-8AAC-48F297FF5275}" srcOrd="0" destOrd="0" presId="urn:microsoft.com/office/officeart/2005/8/layout/bProcess2"/>
    <dgm:cxn modelId="{AB858F1B-F354-584D-8360-328FF9F8F98D}" type="presParOf" srcId="{049DBF80-48E8-1B48-A8DB-9FB1D0C5FC50}" destId="{B7225C13-3867-D541-B774-73E40C071EF8}" srcOrd="1" destOrd="0" presId="urn:microsoft.com/office/officeart/2005/8/layout/bProcess2"/>
    <dgm:cxn modelId="{0969D013-D769-144E-960B-E42C083E3EFA}" type="presParOf" srcId="{6F3CF4C3-E4F6-DF44-817C-596F0D930FD7}" destId="{63B4DED0-2044-154A-B84B-2285B4EAFEF2}" srcOrd="3" destOrd="0" presId="urn:microsoft.com/office/officeart/2005/8/layout/bProcess2"/>
    <dgm:cxn modelId="{4BC0CE1C-7A00-3345-92EA-F888A8F06D64}" type="presParOf" srcId="{6F3CF4C3-E4F6-DF44-817C-596F0D930FD7}" destId="{3C913447-C0EA-0A4D-84AA-A56320246170}" srcOrd="4" destOrd="0" presId="urn:microsoft.com/office/officeart/2005/8/layout/bProcess2"/>
    <dgm:cxn modelId="{62014A41-7B5C-2242-8DF0-748F2EC40784}" type="presParOf" srcId="{3C913447-C0EA-0A4D-84AA-A56320246170}" destId="{EF211AA3-1607-A84E-A5A8-74050C0C3A8A}" srcOrd="0" destOrd="0" presId="urn:microsoft.com/office/officeart/2005/8/layout/bProcess2"/>
    <dgm:cxn modelId="{A97D0EDC-55B4-E646-AE39-B492F2E3BC53}" type="presParOf" srcId="{3C913447-C0EA-0A4D-84AA-A56320246170}" destId="{1054ED80-E866-7A4C-B58E-80B4FF288500}" srcOrd="1" destOrd="0" presId="urn:microsoft.com/office/officeart/2005/8/layout/bProcess2"/>
    <dgm:cxn modelId="{7CFAFCEA-8820-5E4C-B896-154E7F3B743F}" type="presParOf" srcId="{6F3CF4C3-E4F6-DF44-817C-596F0D930FD7}" destId="{A75181CD-329D-FE4F-8AF0-B6782E11F360}" srcOrd="5" destOrd="0" presId="urn:microsoft.com/office/officeart/2005/8/layout/bProcess2"/>
    <dgm:cxn modelId="{B0E14756-6DB6-5749-8985-3AF9AB80007A}" type="presParOf" srcId="{6F3CF4C3-E4F6-DF44-817C-596F0D930FD7}" destId="{C511422A-39F1-FE4E-B3CA-CB3CC9900FC6}" srcOrd="6" destOrd="0" presId="urn:microsoft.com/office/officeart/2005/8/layout/bProcess2"/>
    <dgm:cxn modelId="{13547A8C-3AC2-E44F-9A06-77533B112125}" type="presParOf" srcId="{C511422A-39F1-FE4E-B3CA-CB3CC9900FC6}" destId="{9A914FAA-3BF2-A845-A895-17D6ADC5BD88}" srcOrd="0" destOrd="0" presId="urn:microsoft.com/office/officeart/2005/8/layout/bProcess2"/>
    <dgm:cxn modelId="{E15D997E-E236-514C-9B23-FDD6871D44B5}" type="presParOf" srcId="{C511422A-39F1-FE4E-B3CA-CB3CC9900FC6}" destId="{E501B50E-E24C-BE41-88A4-05B5676E908C}" srcOrd="1" destOrd="0" presId="urn:microsoft.com/office/officeart/2005/8/layout/bProcess2"/>
    <dgm:cxn modelId="{967A0BC7-BF40-C240-8275-62A21AACF1E2}" type="presParOf" srcId="{6F3CF4C3-E4F6-DF44-817C-596F0D930FD7}" destId="{E14FFBA5-C900-3844-B9BD-B6A580BA9BFF}" srcOrd="7" destOrd="0" presId="urn:microsoft.com/office/officeart/2005/8/layout/bProcess2"/>
    <dgm:cxn modelId="{DAA6FADD-AAE6-854D-815A-B58CCDA8D2CB}" type="presParOf" srcId="{6F3CF4C3-E4F6-DF44-817C-596F0D930FD7}" destId="{A4525E5B-D5AD-7944-BA3B-385276F8F9B8}" srcOrd="8" destOrd="0" presId="urn:microsoft.com/office/officeart/2005/8/layout/bProcess2"/>
    <dgm:cxn modelId="{E0ACEA89-67D6-5B4B-B31E-5E123B1BB28B}" type="presParOf" srcId="{A4525E5B-D5AD-7944-BA3B-385276F8F9B8}" destId="{2D8325D1-F750-7D42-ACF3-BAA776AA9BAA}" srcOrd="0" destOrd="0" presId="urn:microsoft.com/office/officeart/2005/8/layout/bProcess2"/>
    <dgm:cxn modelId="{5334C975-03BA-784C-8782-7436B60B505C}" type="presParOf" srcId="{A4525E5B-D5AD-7944-BA3B-385276F8F9B8}" destId="{0BCBD33D-D6F7-264B-9139-67223D3261E9}" srcOrd="1" destOrd="0" presId="urn:microsoft.com/office/officeart/2005/8/layout/bProcess2"/>
    <dgm:cxn modelId="{0D02D59E-268B-9C4E-B439-2022CFD2F8F9}" type="presParOf" srcId="{6F3CF4C3-E4F6-DF44-817C-596F0D930FD7}" destId="{5B83C832-9866-DA49-8122-C00084C5C029}" srcOrd="9" destOrd="0" presId="urn:microsoft.com/office/officeart/2005/8/layout/bProcess2"/>
    <dgm:cxn modelId="{6803A4B7-EBCF-EE45-9A55-024151AD7F7D}" type="presParOf" srcId="{6F3CF4C3-E4F6-DF44-817C-596F0D930FD7}" destId="{4DDC79A6-F4D0-0243-A0DC-9934B1BDE336}" srcOrd="10" destOrd="0" presId="urn:microsoft.com/office/officeart/2005/8/layout/bProcess2"/>
    <dgm:cxn modelId="{73DE4985-5DBE-BD43-B1D8-9A04E26E4551}" type="presParOf" srcId="{4DDC79A6-F4D0-0243-A0DC-9934B1BDE336}" destId="{CBEB5571-8415-3047-A09D-7838C835040E}" srcOrd="0" destOrd="0" presId="urn:microsoft.com/office/officeart/2005/8/layout/bProcess2"/>
    <dgm:cxn modelId="{A1FB5B75-4543-054E-90A6-163A73065476}" type="presParOf" srcId="{4DDC79A6-F4D0-0243-A0DC-9934B1BDE336}" destId="{606FB36B-875F-8141-ABD1-D851FE9260B5}" srcOrd="1" destOrd="0" presId="urn:microsoft.com/office/officeart/2005/8/layout/bProcess2"/>
    <dgm:cxn modelId="{86FFF7CE-E98D-6247-8851-B9572345D7A0}" type="presParOf" srcId="{6F3CF4C3-E4F6-DF44-817C-596F0D930FD7}" destId="{7BF58DA3-8C02-BE4F-B7DC-491B0584D0B5}" srcOrd="11" destOrd="0" presId="urn:microsoft.com/office/officeart/2005/8/layout/bProcess2"/>
    <dgm:cxn modelId="{CBEB22C7-FF96-7841-AE67-5CA768FF5C0D}" type="presParOf" srcId="{6F3CF4C3-E4F6-DF44-817C-596F0D930FD7}" destId="{B384DA87-7474-C844-8E4D-85CD227D41F7}" srcOrd="12" destOrd="0" presId="urn:microsoft.com/office/officeart/2005/8/layout/bProcess2"/>
    <dgm:cxn modelId="{1A1EB93A-387F-C841-8EEA-65FCC04D26F6}" type="presParOf" srcId="{B384DA87-7474-C844-8E4D-85CD227D41F7}" destId="{6CC87F76-B1A3-E94F-9AA2-49C436B6FE99}" srcOrd="0" destOrd="0" presId="urn:microsoft.com/office/officeart/2005/8/layout/bProcess2"/>
    <dgm:cxn modelId="{098B776B-C4EE-214C-94DE-C6C2983F4875}" type="presParOf" srcId="{B384DA87-7474-C844-8E4D-85CD227D41F7}" destId="{83BF906E-6037-0E44-BE10-06CE927EC3DC}" srcOrd="1" destOrd="0" presId="urn:microsoft.com/office/officeart/2005/8/layout/bProcess2"/>
    <dgm:cxn modelId="{74898D82-08E4-9948-987A-E84F588B3768}" type="presParOf" srcId="{6F3CF4C3-E4F6-DF44-817C-596F0D930FD7}" destId="{F10CF50F-AB52-924B-AF30-87307AB5FD2F}" srcOrd="13" destOrd="0" presId="urn:microsoft.com/office/officeart/2005/8/layout/bProcess2"/>
    <dgm:cxn modelId="{B7D57D5F-417F-3B46-9F02-BAC8DAB0BFB3}" type="presParOf" srcId="{6F3CF4C3-E4F6-DF44-817C-596F0D930FD7}" destId="{B4D04692-E9A7-A04F-B6AA-420469C65D95}" srcOrd="14" destOrd="0" presId="urn:microsoft.com/office/officeart/2005/8/layout/bProcess2"/>
    <dgm:cxn modelId="{FB4BC99C-BE0C-6641-8878-60D0CB1D1BF3}" type="presParOf" srcId="{B4D04692-E9A7-A04F-B6AA-420469C65D95}" destId="{8DCA059B-EE75-B041-8D75-01F4108782F1}" srcOrd="0" destOrd="0" presId="urn:microsoft.com/office/officeart/2005/8/layout/bProcess2"/>
    <dgm:cxn modelId="{3B1A9FB2-4B46-4E48-A3A1-68E6E76CFB62}" type="presParOf" srcId="{B4D04692-E9A7-A04F-B6AA-420469C65D95}" destId="{9A0C6796-5683-0D47-961C-1A5F8E6D08DB}" srcOrd="1" destOrd="0" presId="urn:microsoft.com/office/officeart/2005/8/layout/bProcess2"/>
    <dgm:cxn modelId="{2ECFCEE4-470C-8F43-8D05-12237E2720C8}" type="presParOf" srcId="{6F3CF4C3-E4F6-DF44-817C-596F0D930FD7}" destId="{FAC65F08-23DA-E64A-A5E4-6FDC9DB3E71D}" srcOrd="15" destOrd="0" presId="urn:microsoft.com/office/officeart/2005/8/layout/bProcess2"/>
    <dgm:cxn modelId="{0BF1E47A-1463-2046-90EF-DAE5A6E41EBD}" type="presParOf" srcId="{6F3CF4C3-E4F6-DF44-817C-596F0D930FD7}" destId="{D13928F4-7B7E-A14A-AD46-30BF795502FC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DE93-8B20-034F-AF26-DEC8ACBF7996}">
      <dsp:nvSpPr>
        <dsp:cNvPr id="0" name=""/>
        <dsp:cNvSpPr/>
      </dsp:nvSpPr>
      <dsp:spPr>
        <a:xfrm>
          <a:off x="423832" y="135"/>
          <a:ext cx="802111" cy="8021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Besichtigung</a:t>
          </a:r>
        </a:p>
      </dsp:txBody>
      <dsp:txXfrm>
        <a:off x="541298" y="117601"/>
        <a:ext cx="567179" cy="567179"/>
      </dsp:txXfrm>
    </dsp:sp>
    <dsp:sp modelId="{5E0FFD56-6097-9F4D-87CB-99528FF1AF32}">
      <dsp:nvSpPr>
        <dsp:cNvPr id="0" name=""/>
        <dsp:cNvSpPr/>
      </dsp:nvSpPr>
      <dsp:spPr>
        <a:xfrm rot="10800000">
          <a:off x="684518" y="905820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25C13-3867-D541-B774-73E40C071EF8}">
      <dsp:nvSpPr>
        <dsp:cNvPr id="0" name=""/>
        <dsp:cNvSpPr/>
      </dsp:nvSpPr>
      <dsp:spPr>
        <a:xfrm>
          <a:off x="557383" y="1216538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Abarbeitung Checkliste</a:t>
          </a:r>
        </a:p>
      </dsp:txBody>
      <dsp:txXfrm>
        <a:off x="635733" y="1294888"/>
        <a:ext cx="378308" cy="378308"/>
      </dsp:txXfrm>
    </dsp:sp>
    <dsp:sp modelId="{63B4DED0-2044-154A-B84B-2285B4EAFEF2}">
      <dsp:nvSpPr>
        <dsp:cNvPr id="0" name=""/>
        <dsp:cNvSpPr/>
      </dsp:nvSpPr>
      <dsp:spPr>
        <a:xfrm rot="10800000">
          <a:off x="684518" y="1921895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4ED80-E866-7A4C-B58E-80B4FF288500}">
      <dsp:nvSpPr>
        <dsp:cNvPr id="0" name=""/>
        <dsp:cNvSpPr/>
      </dsp:nvSpPr>
      <dsp:spPr>
        <a:xfrm>
          <a:off x="557383" y="2299389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Erstellung Notizen</a:t>
          </a:r>
        </a:p>
      </dsp:txBody>
      <dsp:txXfrm>
        <a:off x="635733" y="2377739"/>
        <a:ext cx="378308" cy="378308"/>
      </dsp:txXfrm>
    </dsp:sp>
    <dsp:sp modelId="{A75181CD-329D-FE4F-8AF0-B6782E11F360}">
      <dsp:nvSpPr>
        <dsp:cNvPr id="0" name=""/>
        <dsp:cNvSpPr/>
      </dsp:nvSpPr>
      <dsp:spPr>
        <a:xfrm rot="5400000">
          <a:off x="1292316" y="2457107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B50E-E24C-BE41-88A4-05B5676E908C}">
      <dsp:nvSpPr>
        <dsp:cNvPr id="0" name=""/>
        <dsp:cNvSpPr/>
      </dsp:nvSpPr>
      <dsp:spPr>
        <a:xfrm>
          <a:off x="1760551" y="2299389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Erstellung Fotos</a:t>
          </a:r>
        </a:p>
      </dsp:txBody>
      <dsp:txXfrm>
        <a:off x="1838901" y="2377739"/>
        <a:ext cx="378308" cy="378308"/>
      </dsp:txXfrm>
    </dsp:sp>
    <dsp:sp modelId="{E14FFBA5-C900-3844-B9BD-B6A580BA9BFF}">
      <dsp:nvSpPr>
        <dsp:cNvPr id="0" name=""/>
        <dsp:cNvSpPr/>
      </dsp:nvSpPr>
      <dsp:spPr>
        <a:xfrm>
          <a:off x="1887686" y="1909467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BD33D-D6F7-264B-9139-67223D3261E9}">
      <dsp:nvSpPr>
        <dsp:cNvPr id="0" name=""/>
        <dsp:cNvSpPr/>
      </dsp:nvSpPr>
      <dsp:spPr>
        <a:xfrm>
          <a:off x="1760551" y="1216538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Übertrag Notizen in System</a:t>
          </a:r>
        </a:p>
      </dsp:txBody>
      <dsp:txXfrm>
        <a:off x="1838901" y="1294888"/>
        <a:ext cx="378308" cy="378308"/>
      </dsp:txXfrm>
    </dsp:sp>
    <dsp:sp modelId="{5B83C832-9866-DA49-8122-C00084C5C029}">
      <dsp:nvSpPr>
        <dsp:cNvPr id="0" name=""/>
        <dsp:cNvSpPr/>
      </dsp:nvSpPr>
      <dsp:spPr>
        <a:xfrm>
          <a:off x="1887686" y="826615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36B-875F-8141-ABD1-D851FE9260B5}">
      <dsp:nvSpPr>
        <dsp:cNvPr id="0" name=""/>
        <dsp:cNvSpPr/>
      </dsp:nvSpPr>
      <dsp:spPr>
        <a:xfrm>
          <a:off x="1760551" y="133687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Übertrag Fotos in System</a:t>
          </a:r>
        </a:p>
      </dsp:txBody>
      <dsp:txXfrm>
        <a:off x="1838901" y="212037"/>
        <a:ext cx="378308" cy="378308"/>
      </dsp:txXfrm>
    </dsp:sp>
    <dsp:sp modelId="{7BF58DA3-8C02-BE4F-B7DC-491B0584D0B5}">
      <dsp:nvSpPr>
        <dsp:cNvPr id="0" name=""/>
        <dsp:cNvSpPr/>
      </dsp:nvSpPr>
      <dsp:spPr>
        <a:xfrm rot="5400000">
          <a:off x="2495484" y="291404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F906E-6037-0E44-BE10-06CE927EC3DC}">
      <dsp:nvSpPr>
        <dsp:cNvPr id="0" name=""/>
        <dsp:cNvSpPr/>
      </dsp:nvSpPr>
      <dsp:spPr>
        <a:xfrm>
          <a:off x="2963719" y="133687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Auswertung Notizen</a:t>
          </a:r>
        </a:p>
      </dsp:txBody>
      <dsp:txXfrm>
        <a:off x="3042069" y="212037"/>
        <a:ext cx="378308" cy="378308"/>
      </dsp:txXfrm>
    </dsp:sp>
    <dsp:sp modelId="{F10CF50F-AB52-924B-AF30-87307AB5FD2F}">
      <dsp:nvSpPr>
        <dsp:cNvPr id="0" name=""/>
        <dsp:cNvSpPr/>
      </dsp:nvSpPr>
      <dsp:spPr>
        <a:xfrm rot="10800000">
          <a:off x="3090854" y="839044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C6796-5683-0D47-961C-1A5F8E6D08DB}">
      <dsp:nvSpPr>
        <dsp:cNvPr id="0" name=""/>
        <dsp:cNvSpPr/>
      </dsp:nvSpPr>
      <dsp:spPr>
        <a:xfrm>
          <a:off x="2963719" y="1216538"/>
          <a:ext cx="535008" cy="5350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Auswertung Fotos</a:t>
          </a:r>
        </a:p>
      </dsp:txBody>
      <dsp:txXfrm>
        <a:off x="3042069" y="1294888"/>
        <a:ext cx="378308" cy="378308"/>
      </dsp:txXfrm>
    </dsp:sp>
    <dsp:sp modelId="{FAC65F08-23DA-E64A-A5E4-6FDC9DB3E71D}">
      <dsp:nvSpPr>
        <dsp:cNvPr id="0" name=""/>
        <dsp:cNvSpPr/>
      </dsp:nvSpPr>
      <dsp:spPr>
        <a:xfrm rot="10800000">
          <a:off x="3090854" y="1855120"/>
          <a:ext cx="280739" cy="21957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928F4-7B7E-A14A-AD46-30BF795502FC}">
      <dsp:nvSpPr>
        <dsp:cNvPr id="0" name=""/>
        <dsp:cNvSpPr/>
      </dsp:nvSpPr>
      <dsp:spPr>
        <a:xfrm>
          <a:off x="2830167" y="2165838"/>
          <a:ext cx="802111" cy="8021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Feststellung Zustand Gebäude</a:t>
          </a:r>
        </a:p>
      </dsp:txBody>
      <dsp:txXfrm>
        <a:off x="2947633" y="2283304"/>
        <a:ext cx="567179" cy="567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1892-6969-4571-B7AA-0E03DC5FDF93}" type="datetimeFigureOut">
              <a:rPr lang="de-CH" smtClean="0"/>
              <a:t>11.07.2023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F4F5-806F-469B-910B-54C592EC87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255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C54F-DB4C-4B1E-9416-7F386D68647F}" type="datetimeFigureOut">
              <a:rPr lang="de-CH" smtClean="0"/>
              <a:t>11.07.2023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8DBA2-E32C-41B7-BEF5-E7A84BE5B5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3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587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84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83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292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37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083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484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798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864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08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511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108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556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DBA2-E32C-41B7-BEF5-E7A84BE5B5E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502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4" y="1203327"/>
            <a:ext cx="3779650" cy="972379"/>
          </a:xfrm>
        </p:spPr>
        <p:txBody>
          <a:bodyPr/>
          <a:lstStyle>
            <a:lvl1pPr>
              <a:lnSpc>
                <a:spcPts val="3700"/>
              </a:lnSpc>
              <a:defRPr sz="37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7" y="2284414"/>
            <a:ext cx="3239591" cy="2016126"/>
          </a:xfrm>
        </p:spPr>
        <p:txBody>
          <a:bodyPr/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3pPr>
            <a:lvl4pPr marL="0" indent="0" algn="l">
              <a:buNone/>
              <a:defRPr>
                <a:solidFill>
                  <a:schemeClr val="tx2"/>
                </a:solidFill>
              </a:defRPr>
            </a:lvl4pPr>
            <a:lvl5pPr marL="0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5pPr>
            <a:lvl6pPr marL="3175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6pPr>
            <a:lvl7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6" y="4386580"/>
            <a:ext cx="1772682" cy="317123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03325"/>
            <a:ext cx="3492000" cy="504329"/>
          </a:xfrm>
        </p:spPr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68317" y="1707654"/>
            <a:ext cx="3239591" cy="2592885"/>
          </a:xfrm>
        </p:spPr>
        <p:txBody>
          <a:bodyPr/>
          <a:lstStyle>
            <a:lvl1pPr marL="0" indent="0" algn="l">
              <a:lnSpc>
                <a:spcPts val="1300"/>
              </a:lnSpc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3pPr>
            <a:lvl4pPr marL="0" indent="0" algn="l">
              <a:lnSpc>
                <a:spcPts val="1300"/>
              </a:lnSpc>
              <a:buNone/>
              <a:defRPr sz="1000">
                <a:solidFill>
                  <a:schemeClr val="tx2"/>
                </a:solidFill>
              </a:defRPr>
            </a:lvl4pPr>
            <a:lvl5pPr marL="0" indent="0" algn="l">
              <a:lnSpc>
                <a:spcPts val="1300"/>
              </a:lnSpc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5pPr>
            <a:lvl6pPr marL="3175" indent="0" algn="l">
              <a:lnSpc>
                <a:spcPts val="1300"/>
              </a:lnSpc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6pPr>
            <a:lvl7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6" y="4386580"/>
            <a:ext cx="1772682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4" y="1203325"/>
            <a:ext cx="8207376" cy="34559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8313" y="159483"/>
            <a:ext cx="8212821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88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ext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190654" y="2174281"/>
            <a:ext cx="4283076" cy="6869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 rot="5400000">
            <a:off x="1944687" y="-1100136"/>
            <a:ext cx="4283076" cy="72358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 rot="5400000">
            <a:off x="6642530" y="2409399"/>
            <a:ext cx="4283073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660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tabLst>
                <a:tab pos="2154238" algn="l"/>
              </a:tabLs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tabLst>
                <a:tab pos="2154238" algn="l"/>
              </a:tabLst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54379"/>
            <a:ext cx="936104" cy="167464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B32B8A7-5012-5C4F-A17F-229FFB86E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376237"/>
            <a:ext cx="8207376" cy="687387"/>
          </a:xfrm>
        </p:spPr>
        <p:txBody>
          <a:bodyPr/>
          <a:lstStyle>
            <a:lvl1pPr>
              <a:defRPr u="none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3678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FE30EAC3-359E-A240-A566-83775056D00A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5058514" y="1206971"/>
            <a:ext cx="36171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68314" y="1203325"/>
            <a:ext cx="3995736" cy="3455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A93347-4169-8B47-B194-704917E82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54379"/>
            <a:ext cx="936104" cy="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6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FE30EAC3-359E-A240-A566-83775056D00A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5058514" y="1206971"/>
            <a:ext cx="36171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D71C50C1-8D13-584F-8747-AC073C18BF8F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4860032" y="1707654"/>
            <a:ext cx="36171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25BA1921-7B3C-3843-B118-899DC80EFF48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4630761" y="1966366"/>
            <a:ext cx="36171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F3D1998C-6BCC-3A4D-9584-11F41DB019B2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4464050" y="2787105"/>
            <a:ext cx="36171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68314" y="1203325"/>
            <a:ext cx="3995736" cy="3455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A93347-4169-8B47-B194-704917E82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54379"/>
            <a:ext cx="936104" cy="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17EB9F0-36B5-47D0-9B2D-B272FE4AD4B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991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8314" y="1203325"/>
            <a:ext cx="3995736" cy="345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679950" y="1203325"/>
            <a:ext cx="3995737" cy="345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8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0497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un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67546" y="1203325"/>
            <a:ext cx="1908942" cy="345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2592388" y="1203325"/>
            <a:ext cx="6083300" cy="345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73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7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47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03325"/>
            <a:ext cx="3492000" cy="1692461"/>
          </a:xfrm>
        </p:spPr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68317" y="3003798"/>
            <a:ext cx="3239591" cy="1296741"/>
          </a:xfrm>
        </p:spPr>
        <p:txBody>
          <a:bodyPr/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3pPr>
            <a:lvl4pPr marL="0" indent="0" algn="l">
              <a:buNone/>
              <a:defRPr>
                <a:solidFill>
                  <a:schemeClr val="tx2"/>
                </a:solidFill>
              </a:defRPr>
            </a:lvl4pPr>
            <a:lvl5pPr marL="0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5pPr>
            <a:lvl6pPr marL="3175" indent="0" algn="l">
              <a:lnSpc>
                <a:spcPts val="1600"/>
              </a:lnSpc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6pPr>
            <a:lvl7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6" y="4386580"/>
            <a:ext cx="1772682" cy="317123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68313" y="376239"/>
            <a:ext cx="2374900" cy="755352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293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17EB9F0-36B5-47D0-9B2D-B272FE4AD4B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8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604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ext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187915" y="2171541"/>
            <a:ext cx="4288157" cy="68738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 rot="5400000">
            <a:off x="1944687" y="-1100137"/>
            <a:ext cx="4283075" cy="72358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 rot="5400000">
            <a:off x="6646808" y="2405118"/>
            <a:ext cx="4283075" cy="22531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0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37"/>
            <a:ext cx="8218488" cy="35930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203325"/>
            <a:ext cx="8207375" cy="345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547" y="735546"/>
            <a:ext cx="8208141" cy="396044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  <a:lvl2pPr>
              <a:lnSpc>
                <a:spcPts val="2000"/>
              </a:lnSpc>
              <a:defRPr sz="1800">
                <a:latin typeface="+mj-lt"/>
              </a:defRPr>
            </a:lvl2pPr>
            <a:lvl3pPr>
              <a:lnSpc>
                <a:spcPts val="2000"/>
              </a:lnSpc>
              <a:defRPr sz="1800">
                <a:latin typeface="+mj-lt"/>
              </a:defRPr>
            </a:lvl3pPr>
            <a:lvl4pPr>
              <a:lnSpc>
                <a:spcPts val="2000"/>
              </a:lnSpc>
              <a:defRPr sz="1800">
                <a:latin typeface="+mj-lt"/>
              </a:defRPr>
            </a:lvl4pPr>
            <a:lvl5pPr>
              <a:lnSpc>
                <a:spcPts val="2000"/>
              </a:lnSpc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620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37"/>
            <a:ext cx="8218488" cy="35930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92388" y="4658400"/>
            <a:ext cx="3923611" cy="252000"/>
          </a:xfrm>
        </p:spPr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7546" y="1203325"/>
            <a:ext cx="3996503" cy="345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679950" y="1203325"/>
            <a:ext cx="3995738" cy="345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67547" y="735546"/>
            <a:ext cx="8208141" cy="396044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  <a:lvl2pPr>
              <a:lnSpc>
                <a:spcPts val="2000"/>
              </a:lnSpc>
              <a:defRPr sz="1800">
                <a:latin typeface="+mj-lt"/>
              </a:defRPr>
            </a:lvl2pPr>
            <a:lvl3pPr>
              <a:lnSpc>
                <a:spcPts val="2000"/>
              </a:lnSpc>
              <a:defRPr sz="1800">
                <a:latin typeface="+mj-lt"/>
              </a:defRPr>
            </a:lvl3pPr>
            <a:lvl4pPr>
              <a:lnSpc>
                <a:spcPts val="2000"/>
              </a:lnSpc>
              <a:defRPr sz="1800">
                <a:latin typeface="+mj-lt"/>
              </a:defRPr>
            </a:lvl4pPr>
            <a:lvl5pPr>
              <a:lnSpc>
                <a:spcPts val="2000"/>
              </a:lnSpc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8207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un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37"/>
            <a:ext cx="8218488" cy="35930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67547" y="735546"/>
            <a:ext cx="8208141" cy="396044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  <a:lvl2pPr>
              <a:lnSpc>
                <a:spcPts val="2000"/>
              </a:lnSpc>
              <a:defRPr sz="1800">
                <a:latin typeface="+mj-lt"/>
              </a:defRPr>
            </a:lvl2pPr>
            <a:lvl3pPr>
              <a:lnSpc>
                <a:spcPts val="2000"/>
              </a:lnSpc>
              <a:defRPr sz="1800">
                <a:latin typeface="+mj-lt"/>
              </a:defRPr>
            </a:lvl3pPr>
            <a:lvl4pPr>
              <a:lnSpc>
                <a:spcPts val="2000"/>
              </a:lnSpc>
              <a:defRPr sz="1800">
                <a:latin typeface="+mj-lt"/>
              </a:defRPr>
            </a:lvl4pPr>
            <a:lvl5pPr>
              <a:lnSpc>
                <a:spcPts val="2000"/>
              </a:lnSpc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68313" y="1203325"/>
            <a:ext cx="1908176" cy="345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2592388" y="1203325"/>
            <a:ext cx="6083300" cy="345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234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37"/>
            <a:ext cx="8218488" cy="32330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547" y="735546"/>
            <a:ext cx="8208141" cy="396044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  <a:lvl2pPr>
              <a:lnSpc>
                <a:spcPts val="2000"/>
              </a:lnSpc>
              <a:defRPr sz="1800">
                <a:latin typeface="+mj-lt"/>
              </a:defRPr>
            </a:lvl2pPr>
            <a:lvl3pPr>
              <a:lnSpc>
                <a:spcPts val="2000"/>
              </a:lnSpc>
              <a:defRPr sz="1800">
                <a:latin typeface="+mj-lt"/>
              </a:defRPr>
            </a:lvl3pPr>
            <a:lvl4pPr>
              <a:lnSpc>
                <a:spcPts val="2000"/>
              </a:lnSpc>
              <a:defRPr sz="1800">
                <a:latin typeface="+mj-lt"/>
              </a:defRPr>
            </a:lvl4pPr>
            <a:lvl5pPr>
              <a:lnSpc>
                <a:spcPts val="2000"/>
              </a:lnSpc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1464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547" y="735546"/>
            <a:ext cx="8208141" cy="396044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  <a:lvl2pPr>
              <a:lnSpc>
                <a:spcPts val="2000"/>
              </a:lnSpc>
              <a:defRPr sz="1800">
                <a:latin typeface="+mj-lt"/>
              </a:defRPr>
            </a:lvl2pPr>
            <a:lvl3pPr>
              <a:lnSpc>
                <a:spcPts val="2000"/>
              </a:lnSpc>
              <a:defRPr sz="1800">
                <a:latin typeface="+mj-lt"/>
              </a:defRPr>
            </a:lvl3pPr>
            <a:lvl4pPr>
              <a:lnSpc>
                <a:spcPts val="2000"/>
              </a:lnSpc>
              <a:defRPr sz="1800">
                <a:latin typeface="+mj-lt"/>
              </a:defRPr>
            </a:lvl4pPr>
            <a:lvl5pPr>
              <a:lnSpc>
                <a:spcPts val="2000"/>
              </a:lnSpc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9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9946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ter Text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354514" y="2338143"/>
            <a:ext cx="4283073" cy="35927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B4A0F-7AB2-412F-8816-E6C2EBF311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 rot="5400000">
            <a:off x="5940851" y="2319753"/>
            <a:ext cx="4283075" cy="396047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00"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 rot="5400000">
            <a:off x="1944690" y="-1100137"/>
            <a:ext cx="4283073" cy="723582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 rot="5400000">
            <a:off x="6642528" y="2409399"/>
            <a:ext cx="4283077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811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7" y="1203327"/>
            <a:ext cx="8207375" cy="1368423"/>
          </a:xfrm>
        </p:spPr>
        <p:txBody>
          <a:bodyPr anchor="t"/>
          <a:lstStyle>
            <a:lvl1pPr algn="l">
              <a:lnSpc>
                <a:spcPts val="3700"/>
              </a:lnSpc>
              <a:defRPr sz="37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2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7" y="1203327"/>
            <a:ext cx="8207375" cy="1368423"/>
          </a:xfrm>
        </p:spPr>
        <p:txBody>
          <a:bodyPr anchor="t"/>
          <a:lstStyle>
            <a:lvl1pPr algn="l">
              <a:lnSpc>
                <a:spcPts val="3700"/>
              </a:lnSpc>
              <a:defRPr sz="37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594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3">
    <p:bg>
      <p:bgPr>
        <a:solidFill>
          <a:srgbClr val="C5B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7" y="1203327"/>
            <a:ext cx="8207375" cy="1368423"/>
          </a:xfrm>
        </p:spPr>
        <p:txBody>
          <a:bodyPr anchor="t"/>
          <a:lstStyle>
            <a:lvl1pPr algn="l">
              <a:lnSpc>
                <a:spcPts val="3700"/>
              </a:lnSpc>
              <a:defRPr sz="37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179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tabLst>
                <a:tab pos="2154238" algn="l"/>
              </a:tabLst>
              <a:defRPr/>
            </a:lvl1pPr>
            <a:lvl3pPr>
              <a:tabLst>
                <a:tab pos="2154238" algn="l"/>
              </a:tabLst>
              <a:defRPr/>
            </a:lvl3pPr>
            <a:lvl4pPr>
              <a:tabLst/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7547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72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3932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68316" y="1203328"/>
            <a:ext cx="3995739" cy="345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679955" y="1203325"/>
            <a:ext cx="3995739" cy="345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6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4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7546" y="159483"/>
            <a:ext cx="8213588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68313" y="1203325"/>
            <a:ext cx="1908175" cy="345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2592388" y="1203325"/>
            <a:ext cx="6083300" cy="345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75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Wolfensberger Beteiligungen AG – Offerte Transaktionsberatung Immobilienportfolio – 18.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8313" y="159483"/>
            <a:ext cx="8212821" cy="216756"/>
          </a:xfrm>
        </p:spPr>
        <p:txBody>
          <a:bodyPr anchor="b"/>
          <a:lstStyle>
            <a:lvl1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1pPr>
            <a:lvl2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2pPr>
            <a:lvl3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3pPr>
            <a:lvl4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4pPr>
            <a:lvl5pPr marL="0" indent="0" algn="r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4776100"/>
            <a:ext cx="759721" cy="1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4" y="376238"/>
            <a:ext cx="8207374" cy="6869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4" y="1203325"/>
            <a:ext cx="8207374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388" y="4659315"/>
            <a:ext cx="3923831" cy="25241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3" y="4659315"/>
            <a:ext cx="2122489" cy="2524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21F32E3C-B331-4EA3-B12A-A776C333CBB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2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74" r:id="rId5"/>
    <p:sldLayoutId id="2147483662" r:id="rId6"/>
    <p:sldLayoutId id="2147483664" r:id="rId7"/>
    <p:sldLayoutId id="2147483717" r:id="rId8"/>
    <p:sldLayoutId id="2147483666" r:id="rId9"/>
    <p:sldLayoutId id="2147483675" r:id="rId10"/>
    <p:sldLayoutId id="2147483670" r:id="rId11"/>
    <p:sldLayoutId id="2147483714" r:id="rId12"/>
    <p:sldLayoutId id="2147483720" r:id="rId13"/>
    <p:sldLayoutId id="2147483721" r:id="rId14"/>
    <p:sldLayoutId id="2147483722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None/>
        <a:tabLst>
          <a:tab pos="2120900" algn="l"/>
        </a:tabLst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None/>
        <a:tabLst/>
        <a:defRPr sz="13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400"/>
        </a:spcAft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Tx/>
        <a:buNone/>
        <a:defRPr sz="18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7pPr>
      <a:lvl8pPr marL="1764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36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376237"/>
            <a:ext cx="8207376" cy="6873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203325"/>
            <a:ext cx="8207376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389" y="4659314"/>
            <a:ext cx="3923828" cy="2524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659313"/>
            <a:ext cx="2122488" cy="2524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2"/>
                </a:solidFill>
                <a:latin typeface="+mn-lt"/>
                <a:ea typeface="Adobe Gothic Std B" pitchFamily="34" charset="-128"/>
              </a:defRPr>
            </a:lvl1pPr>
          </a:lstStyle>
          <a:p>
            <a:fld id="{217EB9F0-36B5-47D0-9B2D-B272FE4AD4B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61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18" r:id="rId3"/>
    <p:sldLayoutId id="2147483708" r:id="rId4"/>
    <p:sldLayoutId id="2147483712" r:id="rId5"/>
    <p:sldLayoutId id="2147483715" r:id="rId6"/>
  </p:sldLayoutIdLst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None/>
        <a:defRPr sz="13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400"/>
        </a:spcAft>
        <a:buFontTx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7pPr>
      <a:lvl8pPr marL="1764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36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76237"/>
            <a:ext cx="8218488" cy="4313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2" y="1203325"/>
            <a:ext cx="8207375" cy="3455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2388" y="4658400"/>
            <a:ext cx="3923611" cy="25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de-CH"/>
              <a:t>Wolfensberger Beteiligungen AG – Offerte Transaktionsberatung Immobilienportfolio – 18. April 2018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658400"/>
            <a:ext cx="2124000" cy="25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11B4A0F-7AB2-412F-8816-E6C2EBF311B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90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719" r:id="rId3"/>
    <p:sldLayoutId id="2147483696" r:id="rId4"/>
    <p:sldLayoutId id="2147483700" r:id="rId5"/>
    <p:sldLayoutId id="214748371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None/>
        <a:defRPr sz="13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2pPr>
      <a:lvl3pPr marL="14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 typeface="Suisse Int'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-144000" algn="l" defTabSz="914400" rtl="0" eaLnBrk="1" latinLnBrk="0" hangingPunct="1">
        <a:lnSpc>
          <a:spcPts val="1600"/>
        </a:lnSpc>
        <a:spcBef>
          <a:spcPts val="0"/>
        </a:spcBef>
        <a:spcAft>
          <a:spcPts val="400"/>
        </a:spcAft>
        <a:buFontTx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400"/>
        </a:spcAft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Tx/>
        <a:buNone/>
        <a:defRPr sz="1800" kern="1200">
          <a:solidFill>
            <a:schemeClr val="tx2"/>
          </a:solidFill>
          <a:latin typeface="Suisse Int'l Bold" pitchFamily="34" charset="0"/>
          <a:ea typeface="+mn-ea"/>
          <a:cs typeface="+mn-cs"/>
        </a:defRPr>
      </a:lvl7pPr>
      <a:lvl8pPr marL="1764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36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Suisse Int'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8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to.camenzind@wuestpartner.com" TargetMode="External"/><Relationship Id="rId5" Type="http://schemas.openxmlformats.org/officeDocument/2006/relationships/hyperlink" Target="mailto:thomas.schmid@wuestpartner.com" TargetMode="External"/><Relationship Id="rId4" Type="http://schemas.openxmlformats.org/officeDocument/2006/relationships/hyperlink" Target="mailto:bernhard.eicher@wuestpartner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24.png"/><Relationship Id="rId10" Type="http://schemas.microsoft.com/office/2007/relationships/diagramDrawing" Target="../diagrams/drawing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7CCC33A-EF35-78B6-90D8-C85806134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19"/>
            <a:ext cx="4729496" cy="516357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3" y="4659315"/>
            <a:ext cx="2122489" cy="252412"/>
          </a:xfrm>
        </p:spPr>
        <p:txBody>
          <a:bodyPr/>
          <a:lstStyle/>
          <a:p>
            <a:fld id="{21F32E3C-B331-4EA3-B12A-A776C333CBB1}" type="slidenum">
              <a:rPr lang="de-CH" smtClean="0">
                <a:solidFill>
                  <a:schemeClr val="bg1"/>
                </a:solidFill>
              </a:rPr>
              <a:pPr/>
              <a:t>1</a:t>
            </a:fld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8308" y="1635646"/>
            <a:ext cx="3239591" cy="1296741"/>
          </a:xfrm>
        </p:spPr>
        <p:txBody>
          <a:bodyPr/>
          <a:lstStyle/>
          <a:p>
            <a:endParaRPr lang="de-CH" dirty="0"/>
          </a:p>
          <a:p>
            <a:r>
              <a:rPr lang="de-CH" sz="1600" b="1" dirty="0"/>
              <a:t>Dr. Bernhard Eicher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AE12F38-FC7D-5047-923B-86C3B92626B2}"/>
              </a:ext>
            </a:extLst>
          </p:cNvPr>
          <p:cNvSpPr txBox="1">
            <a:spLocks/>
          </p:cNvSpPr>
          <p:nvPr/>
        </p:nvSpPr>
        <p:spPr>
          <a:xfrm>
            <a:off x="468308" y="522136"/>
            <a:ext cx="4175700" cy="1080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2200" dirty="0"/>
              <a:t>Die Freuden und Leiden des digitalen Immobilienmanagers</a:t>
            </a:r>
          </a:p>
        </p:txBody>
      </p:sp>
      <p:sp>
        <p:nvSpPr>
          <p:cNvPr id="16" name="Untertitel 3">
            <a:extLst>
              <a:ext uri="{FF2B5EF4-FFF2-40B4-BE49-F238E27FC236}">
                <a16:creationId xmlns:a16="http://schemas.microsoft.com/office/drawing/2014/main" id="{6F53B1AF-CB68-4045-93E3-302B97EFE9C0}"/>
              </a:ext>
            </a:extLst>
          </p:cNvPr>
          <p:cNvSpPr txBox="1">
            <a:spLocks/>
          </p:cNvSpPr>
          <p:nvPr/>
        </p:nvSpPr>
        <p:spPr>
          <a:xfrm>
            <a:off x="468308" y="2211710"/>
            <a:ext cx="4679756" cy="288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120900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uisse Int'l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None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CH" dirty="0"/>
              <a:t>Bern, 3. Juli 2023</a:t>
            </a:r>
          </a:p>
        </p:txBody>
      </p:sp>
      <p:sp>
        <p:nvSpPr>
          <p:cNvPr id="5" name="Untertitel 3">
            <a:extLst>
              <a:ext uri="{FF2B5EF4-FFF2-40B4-BE49-F238E27FC236}">
                <a16:creationId xmlns:a16="http://schemas.microsoft.com/office/drawing/2014/main" id="{F50A390F-54DF-6709-ED56-639E6FA93FB2}"/>
              </a:ext>
            </a:extLst>
          </p:cNvPr>
          <p:cNvSpPr txBox="1">
            <a:spLocks/>
          </p:cNvSpPr>
          <p:nvPr/>
        </p:nvSpPr>
        <p:spPr>
          <a:xfrm>
            <a:off x="5148064" y="4370017"/>
            <a:ext cx="3815660" cy="288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120900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uisse Int'l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None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CH" dirty="0">
                <a:solidFill>
                  <a:schemeClr val="bg1"/>
                </a:solidFill>
                <a:latin typeface="+mj-lt"/>
              </a:rPr>
              <a:t>A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sustainable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housing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complex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a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circular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economy-based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waste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management</a:t>
            </a:r>
            <a:r>
              <a:rPr lang="de-CH" dirty="0">
                <a:solidFill>
                  <a:schemeClr val="bg1"/>
                </a:solidFill>
                <a:latin typeface="+mj-lt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+mj-lt"/>
              </a:rPr>
              <a:t>system</a:t>
            </a:r>
            <a:endParaRPr lang="de-CH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Google Shape;115;p22">
            <a:extLst>
              <a:ext uri="{FF2B5EF4-FFF2-40B4-BE49-F238E27FC236}">
                <a16:creationId xmlns:a16="http://schemas.microsoft.com/office/drawing/2014/main" id="{8C5DA0A1-0621-7FE5-4F5B-3AD4B05EE535}"/>
              </a:ext>
            </a:extLst>
          </p:cNvPr>
          <p:cNvCxnSpPr/>
          <p:nvPr/>
        </p:nvCxnSpPr>
        <p:spPr>
          <a:xfrm>
            <a:off x="0" y="149163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4215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10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BF7C61-1302-A461-C609-D3DE97D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262572"/>
            <a:ext cx="2735534" cy="503319"/>
          </a:xfrm>
        </p:spPr>
        <p:txBody>
          <a:bodyPr/>
          <a:lstStyle/>
          <a:p>
            <a:r>
              <a:rPr lang="de-DE" dirty="0"/>
              <a:t>Hund oder Cookie?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2E4E87E6-A719-A25A-DF59-67E6FF018354}"/>
              </a:ext>
            </a:extLst>
          </p:cNvPr>
          <p:cNvSpPr txBox="1">
            <a:spLocks/>
          </p:cNvSpPr>
          <p:nvPr/>
        </p:nvSpPr>
        <p:spPr>
          <a:xfrm>
            <a:off x="3844353" y="1268838"/>
            <a:ext cx="1455294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Energie?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3D977F-BFD3-4536-D1B7-A64B2F56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0" y="1708872"/>
            <a:ext cx="2775148" cy="2767628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0F34DF7-1013-C7E7-BB4D-227C3F82525C}"/>
              </a:ext>
            </a:extLst>
          </p:cNvPr>
          <p:cNvGrpSpPr/>
          <p:nvPr/>
        </p:nvGrpSpPr>
        <p:grpSpPr>
          <a:xfrm>
            <a:off x="6012160" y="2067694"/>
            <a:ext cx="2257400" cy="1969368"/>
            <a:chOff x="3419872" y="2067694"/>
            <a:chExt cx="2257400" cy="1969368"/>
          </a:xfrm>
        </p:grpSpPr>
        <p:pic>
          <p:nvPicPr>
            <p:cNvPr id="7" name="Grafik 6" descr="Soziale Distanz mit einfarbiger Füllung">
              <a:extLst>
                <a:ext uri="{FF2B5EF4-FFF2-40B4-BE49-F238E27FC236}">
                  <a16:creationId xmlns:a16="http://schemas.microsoft.com/office/drawing/2014/main" id="{C4FE85BF-3E3A-A84B-7EA6-8CF059D26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7904" y="2067694"/>
              <a:ext cx="1969368" cy="1969368"/>
            </a:xfrm>
            <a:prstGeom prst="rect">
              <a:avLst/>
            </a:prstGeom>
          </p:spPr>
        </p:pic>
        <p:pic>
          <p:nvPicPr>
            <p:cNvPr id="10" name="Grafik 9" descr="Tablet Silhouette">
              <a:extLst>
                <a:ext uri="{FF2B5EF4-FFF2-40B4-BE49-F238E27FC236}">
                  <a16:creationId xmlns:a16="http://schemas.microsoft.com/office/drawing/2014/main" id="{7252CAF5-8088-BFCF-6273-27070BFAC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332367" y="2228998"/>
              <a:ext cx="1089410" cy="914400"/>
            </a:xfrm>
            <a:prstGeom prst="rect">
              <a:avLst/>
            </a:prstGeom>
          </p:spPr>
        </p:pic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1FCC582F-8B04-5699-51D5-5364E65AF694}"/>
                </a:ext>
              </a:extLst>
            </p:cNvPr>
            <p:cNvCxnSpPr/>
            <p:nvPr/>
          </p:nvCxnSpPr>
          <p:spPr>
            <a:xfrm>
              <a:off x="4521698" y="2254053"/>
              <a:ext cx="288032" cy="402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011C6151-732B-B564-246B-796F2DF10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8004" y="2254053"/>
              <a:ext cx="169168" cy="4137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fik 23" descr="Leerer Akku mit einfarbiger Füllung">
            <a:extLst>
              <a:ext uri="{FF2B5EF4-FFF2-40B4-BE49-F238E27FC236}">
                <a16:creationId xmlns:a16="http://schemas.microsoft.com/office/drawing/2014/main" id="{F9398FFD-4E1B-B918-53FC-DD30B89BB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4353" y="2132219"/>
            <a:ext cx="1300265" cy="1300265"/>
          </a:xfrm>
          <a:prstGeom prst="rect">
            <a:avLst/>
          </a:prstGeom>
        </p:spPr>
      </p:pic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4BCE556D-8655-6494-1DD9-8ABC903063F8}"/>
              </a:ext>
            </a:extLst>
          </p:cNvPr>
          <p:cNvSpPr txBox="1">
            <a:spLocks/>
          </p:cNvSpPr>
          <p:nvPr/>
        </p:nvSpPr>
        <p:spPr>
          <a:xfrm>
            <a:off x="6014390" y="1262571"/>
            <a:ext cx="2086001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Gespräch mit Kunde?</a:t>
            </a:r>
          </a:p>
        </p:txBody>
      </p:sp>
    </p:spTree>
    <p:extLst>
      <p:ext uri="{BB962C8B-B14F-4D97-AF65-F5344CB8AC3E}">
        <p14:creationId xmlns:p14="http://schemas.microsoft.com/office/powerpoint/2010/main" val="30688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IIb</a:t>
            </a:r>
            <a:r>
              <a:rPr lang="de-CH" dirty="0"/>
              <a:t>. Nachhaltigkeit Immobilienportfolio</a:t>
            </a:r>
          </a:p>
        </p:txBody>
      </p:sp>
    </p:spTree>
    <p:extLst>
      <p:ext uri="{BB962C8B-B14F-4D97-AF65-F5344CB8AC3E}">
        <p14:creationId xmlns:p14="http://schemas.microsoft.com/office/powerpoint/2010/main" val="24880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Nachhaltigkeit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12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BF7C61-1302-A461-C609-D3DE97D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262572"/>
            <a:ext cx="4103686" cy="503319"/>
          </a:xfrm>
        </p:spPr>
        <p:txBody>
          <a:bodyPr/>
          <a:lstStyle/>
          <a:p>
            <a:r>
              <a:rPr lang="de-DE" dirty="0"/>
              <a:t>Nachhaltigkeit bei Mehrfamilienhäuser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2E4E87E6-A719-A25A-DF59-67E6FF018354}"/>
              </a:ext>
            </a:extLst>
          </p:cNvPr>
          <p:cNvSpPr txBox="1">
            <a:spLocks/>
          </p:cNvSpPr>
          <p:nvPr/>
        </p:nvSpPr>
        <p:spPr>
          <a:xfrm>
            <a:off x="4355976" y="1262572"/>
            <a:ext cx="4103686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 Gewinner bei Nachhaltigkeit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59F8AE-5D5D-792C-2F14-CE8B14CAC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4" y="1635646"/>
            <a:ext cx="3592520" cy="2808312"/>
          </a:xfrm>
          <a:prstGeom prst="rect">
            <a:avLst/>
          </a:prstGeom>
        </p:spPr>
      </p:pic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4B61A6B0-F9AC-F286-3A93-617E32D9CC1C}"/>
              </a:ext>
            </a:extLst>
          </p:cNvPr>
          <p:cNvSpPr txBox="1">
            <a:spLocks/>
          </p:cNvSpPr>
          <p:nvPr/>
        </p:nvSpPr>
        <p:spPr>
          <a:xfrm>
            <a:off x="468308" y="4443958"/>
            <a:ext cx="3812171" cy="238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800" dirty="0">
                <a:latin typeface="+mj-lt"/>
              </a:rPr>
              <a:t>Quelle: Wüest Partner (2022). Die Wirkung von Nachhaltigkeit auf Immobilienwerte. Empirische Studie im Auftrag des BAFU.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B79C57C-F783-29F9-7CAB-ACF42185835C}"/>
              </a:ext>
            </a:extLst>
          </p:cNvPr>
          <p:cNvSpPr txBox="1">
            <a:spLocks/>
          </p:cNvSpPr>
          <p:nvPr/>
        </p:nvSpPr>
        <p:spPr>
          <a:xfrm>
            <a:off x="4355976" y="4446161"/>
            <a:ext cx="4319712" cy="238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800" dirty="0">
                <a:latin typeface="+mj-lt"/>
              </a:rPr>
              <a:t>Quelle: Wüest Partner (2020). Energetische Sanierungen. Eigentümer, Mieter und Umwelt als Gewinner. Studie mit Unterstützung von </a:t>
            </a:r>
            <a:r>
              <a:rPr lang="de-DE" sz="800" dirty="0" err="1">
                <a:latin typeface="+mj-lt"/>
              </a:rPr>
              <a:t>EnergieSchweiz</a:t>
            </a:r>
            <a:r>
              <a:rPr lang="de-DE" sz="800" dirty="0">
                <a:latin typeface="+mj-lt"/>
              </a:rPr>
              <a:t> (BFE).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1D51724-7264-C7F1-BD4C-6648A4F03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529677"/>
            <a:ext cx="3212226" cy="282844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C9C310E-5255-E0FC-BBEE-A3EA50928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02" y="3651870"/>
            <a:ext cx="905943" cy="4051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4105EF0-C4FA-2492-BE3A-64B997133F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02" y="4095892"/>
            <a:ext cx="964238" cy="1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7067A58-DF28-284A-A5D1-D2F33D173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34" y="2752985"/>
            <a:ext cx="4039039" cy="194007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C480D2A-4D3E-A541-A08E-BB85CF4733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5" y="1228791"/>
            <a:ext cx="4103685" cy="3455988"/>
          </a:xfrm>
        </p:spPr>
        <p:txBody>
          <a:bodyPr>
            <a:noAutofit/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e-CH" sz="1100" dirty="0">
                <a:solidFill>
                  <a:srgbClr val="3A2E55"/>
                </a:solidFill>
              </a:rPr>
              <a:t>CO2 Ausstoss &amp; Absenkpfad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Modellierung des Absenkpfads mittels aktuellen CO2 </a:t>
            </a:r>
            <a:r>
              <a:rPr lang="de-DE" sz="1100" dirty="0" err="1">
                <a:solidFill>
                  <a:srgbClr val="3A2E55"/>
                </a:solidFill>
                <a:latin typeface="+mj-lt"/>
              </a:rPr>
              <a:t>Ausstoss</a:t>
            </a:r>
            <a:r>
              <a:rPr lang="de-DE" sz="1100" dirty="0">
                <a:solidFill>
                  <a:srgbClr val="3A2E55"/>
                </a:solidFill>
                <a:latin typeface="+mj-lt"/>
              </a:rPr>
              <a:t>, geplanter Sanierung sowie CO2 </a:t>
            </a:r>
            <a:r>
              <a:rPr lang="de-DE" sz="1100" dirty="0" err="1">
                <a:solidFill>
                  <a:srgbClr val="3A2E55"/>
                </a:solidFill>
                <a:latin typeface="+mj-lt"/>
              </a:rPr>
              <a:t>Ausstoss</a:t>
            </a:r>
            <a:r>
              <a:rPr lang="de-DE" sz="1100" dirty="0">
                <a:solidFill>
                  <a:srgbClr val="3A2E55"/>
                </a:solidFill>
                <a:latin typeface="+mj-lt"/>
              </a:rPr>
              <a:t> nach Sanierung.</a:t>
            </a:r>
          </a:p>
          <a:p>
            <a:pPr>
              <a:lnSpc>
                <a:spcPct val="100000"/>
              </a:lnSpc>
            </a:pPr>
            <a:endParaRPr lang="de-CH" sz="700" dirty="0">
              <a:solidFill>
                <a:srgbClr val="3A2E55"/>
              </a:solidFill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CH" sz="1100" dirty="0">
                <a:solidFill>
                  <a:srgbClr val="3A2E55"/>
                </a:solidFill>
              </a:rPr>
              <a:t>Energieträger, PV Anlagen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CH" sz="1100" dirty="0">
                <a:solidFill>
                  <a:srgbClr val="3A2E55"/>
                </a:solidFill>
                <a:latin typeface="+mj-lt"/>
              </a:rPr>
              <a:t>Erfassung von Energieträgen inkl. PV Anlagen. Analyse des Energieverbrauchs und der Energieerzeugung aus erneuerbaren Energiequellen.</a:t>
            </a:r>
            <a:endParaRPr lang="de-CH" sz="1100" dirty="0">
              <a:solidFill>
                <a:srgbClr val="3A2E55"/>
              </a:solidFill>
              <a:latin typeface="Suisse Int'l Thin Italic"/>
            </a:endParaRPr>
          </a:p>
          <a:p>
            <a:pPr>
              <a:lnSpc>
                <a:spcPct val="100000"/>
              </a:lnSpc>
            </a:pPr>
            <a:endParaRPr lang="de-CH" sz="700" dirty="0">
              <a:solidFill>
                <a:srgbClr val="3A2E55"/>
              </a:solidFill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e-CH" sz="1100" dirty="0">
                <a:solidFill>
                  <a:srgbClr val="3A2E55"/>
                </a:solidFill>
              </a:rPr>
              <a:t>Naturgefahren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de-CH" sz="1100" dirty="0">
                <a:solidFill>
                  <a:srgbClr val="3A2E55"/>
                </a:solidFill>
                <a:latin typeface="+mj-lt"/>
              </a:rPr>
              <a:t>Datensätze zu Hochwasser, Oberflächenabfluss, Sturm, Hagel usw. inkl. Visualisierung auf Karten ermöglicht es Gefahrenpotenziale abzuschätzen und frühzeitig Massnahmen zu ergreifen.</a:t>
            </a:r>
          </a:p>
          <a:p>
            <a:pPr>
              <a:lnSpc>
                <a:spcPct val="100000"/>
              </a:lnSpc>
            </a:pPr>
            <a:endParaRPr lang="de-CH" sz="1050" dirty="0">
              <a:solidFill>
                <a:srgbClr val="3A2E55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1100" dirty="0">
                <a:solidFill>
                  <a:srgbClr val="3A2E55"/>
                </a:solidFill>
              </a:rPr>
              <a:t>Benchmarking</a:t>
            </a:r>
          </a:p>
          <a:p>
            <a:pPr>
              <a:lnSpc>
                <a:spcPct val="100000"/>
              </a:lnSpc>
            </a:pPr>
            <a:r>
              <a:rPr lang="de-CH" sz="1100" dirty="0">
                <a:solidFill>
                  <a:srgbClr val="3A2E55"/>
                </a:solidFill>
                <a:latin typeface="+mj-lt"/>
              </a:rPr>
              <a:t>Vergleich mit Marktdaten und Benchmarks zur Identifikation von energetisch ineffizienten Liegenschaften. </a:t>
            </a:r>
            <a:endParaRPr lang="de-CH" sz="1100" dirty="0">
              <a:solidFill>
                <a:srgbClr val="3A2E55"/>
              </a:solidFill>
            </a:endParaRPr>
          </a:p>
          <a:p>
            <a:pPr>
              <a:lnSpc>
                <a:spcPct val="100000"/>
              </a:lnSpc>
            </a:pPr>
            <a:endParaRPr lang="de-DE" sz="1100" b="1" dirty="0">
              <a:solidFill>
                <a:srgbClr val="3A2E55"/>
              </a:solidFill>
            </a:endParaRP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B8CECC0A-7377-6A45-AD36-854A8D5D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59313"/>
            <a:ext cx="2122488" cy="252413"/>
          </a:xfrm>
        </p:spPr>
        <p:txBody>
          <a:bodyPr/>
          <a:lstStyle/>
          <a:p>
            <a:fld id="{21F32E3C-B331-4EA3-B12A-A776C333CBB1}" type="slidenum">
              <a:rPr lang="de-CH" smtClean="0"/>
              <a:t>13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4D3666-FE61-0F4E-919D-45DB430E1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830" y="1131590"/>
            <a:ext cx="4032448" cy="193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6F01B6-F222-2441-B2B9-BB3DC5045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90" y="2288558"/>
            <a:ext cx="2093040" cy="8903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9A589A79-B5EA-BA47-9ABC-F3FD80FF709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372910" y="3178892"/>
            <a:ext cx="0" cy="77575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813257C-7EEB-6CA3-B98F-DC9E43F1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CH" dirty="0"/>
              <a:t>ESG Management</a:t>
            </a:r>
          </a:p>
        </p:txBody>
      </p:sp>
      <p:cxnSp>
        <p:nvCxnSpPr>
          <p:cNvPr id="13" name="Google Shape;115;p22">
            <a:extLst>
              <a:ext uri="{FF2B5EF4-FFF2-40B4-BE49-F238E27FC236}">
                <a16:creationId xmlns:a16="http://schemas.microsoft.com/office/drawing/2014/main" id="{67986ACF-493C-2357-D089-258C8B38B9DE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8685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90CC68-D57F-E747-888E-F8EB8F5E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14</a:t>
            </a:fld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CE3844-F603-1E46-ACA8-274FB4936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454" y="1349635"/>
            <a:ext cx="4319710" cy="3023667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Klimawandel &amp; -risiken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Begrünung und Versiegelung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  <a:tabLst>
                <a:tab pos="0" algn="l"/>
              </a:tabLst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Mobilität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Ressourcennutzung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Gesundheit &amp; Wohlbefinden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  <a:tabLst>
                <a:tab pos="2576513" algn="l"/>
                <a:tab pos="2974975" algn="l"/>
                <a:tab pos="3373438" algn="l"/>
              </a:tabLst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Sicherheit &amp; Naturgefahren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Gebäudepark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Erholungsräume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Immobilienmarkt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Erneuerbare Energien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Raumplanung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Energie und Treibhausgase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Nutzbarkeit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Mieten 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Leerstand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Zustand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Zertifikate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endParaRPr lang="de-DE" sz="120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Symbol" pitchFamily="2" charset="2"/>
              <a:buChar char="-"/>
            </a:pPr>
            <a:endParaRPr lang="de-DE" sz="12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600" b="1" dirty="0"/>
          </a:p>
          <a:p>
            <a:pPr>
              <a:lnSpc>
                <a:spcPct val="100000"/>
              </a:lnSpc>
            </a:pPr>
            <a:endParaRPr lang="de-DE" sz="1200" b="1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67132EB-4984-4C4E-9174-D9D3DF4FD471}"/>
              </a:ext>
            </a:extLst>
          </p:cNvPr>
          <p:cNvSpPr txBox="1">
            <a:spLocks/>
          </p:cNvSpPr>
          <p:nvPr/>
        </p:nvSpPr>
        <p:spPr>
          <a:xfrm>
            <a:off x="467547" y="122746"/>
            <a:ext cx="8213588" cy="216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EA4E44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EA4E44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EA4E44"/>
              </a:buClr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tx2"/>
                </a:solidFill>
              </a:rPr>
              <a:t>ESG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8B8256-E89B-D145-935D-141171172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563" y="1349635"/>
            <a:ext cx="5480498" cy="302986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8C8F7CF-3641-2BF0-5337-4C7E245A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CH" dirty="0"/>
              <a:t>Kriterien automatisches ESG-Rating</a:t>
            </a:r>
          </a:p>
        </p:txBody>
      </p:sp>
      <p:cxnSp>
        <p:nvCxnSpPr>
          <p:cNvPr id="9" name="Google Shape;115;p22">
            <a:extLst>
              <a:ext uri="{FF2B5EF4-FFF2-40B4-BE49-F238E27FC236}">
                <a16:creationId xmlns:a16="http://schemas.microsoft.com/office/drawing/2014/main" id="{A8D31390-941B-15BE-0257-63665347CCDE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7813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15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BF7C61-1302-A461-C609-D3DE97D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262572"/>
            <a:ext cx="2735534" cy="503319"/>
          </a:xfrm>
        </p:spPr>
        <p:txBody>
          <a:bodyPr/>
          <a:lstStyle/>
          <a:p>
            <a:r>
              <a:rPr lang="de-DE" dirty="0"/>
              <a:t>Viele Ansprüche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2E4E87E6-A719-A25A-DF59-67E6FF018354}"/>
              </a:ext>
            </a:extLst>
          </p:cNvPr>
          <p:cNvSpPr txBox="1">
            <a:spLocks/>
          </p:cNvSpPr>
          <p:nvPr/>
        </p:nvSpPr>
        <p:spPr>
          <a:xfrm>
            <a:off x="3484313" y="1268838"/>
            <a:ext cx="1455294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Verständlichkeit</a:t>
            </a:r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4BCE556D-8655-6494-1DD9-8ABC903063F8}"/>
              </a:ext>
            </a:extLst>
          </p:cNvPr>
          <p:cNvSpPr txBox="1">
            <a:spLocks/>
          </p:cNvSpPr>
          <p:nvPr/>
        </p:nvSpPr>
        <p:spPr>
          <a:xfrm>
            <a:off x="6062861" y="1268838"/>
            <a:ext cx="2086001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Walk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thalk</a:t>
            </a: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80CB5C-4166-7D36-A92C-42D64DB42A73}"/>
              </a:ext>
            </a:extLst>
          </p:cNvPr>
          <p:cNvGrpSpPr/>
          <p:nvPr/>
        </p:nvGrpSpPr>
        <p:grpSpPr>
          <a:xfrm>
            <a:off x="3132771" y="1743011"/>
            <a:ext cx="2086001" cy="2392532"/>
            <a:chOff x="5463127" y="1415279"/>
            <a:chExt cx="2981722" cy="3086032"/>
          </a:xfrm>
        </p:grpSpPr>
        <p:pic>
          <p:nvPicPr>
            <p:cNvPr id="8" name="Grafik 7" descr="Labyrinth mit einfarbiger Füllung">
              <a:extLst>
                <a:ext uri="{FF2B5EF4-FFF2-40B4-BE49-F238E27FC236}">
                  <a16:creationId xmlns:a16="http://schemas.microsoft.com/office/drawing/2014/main" id="{C0003E12-5D0C-B84D-560C-CA2EA77D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3127" y="1823778"/>
              <a:ext cx="1941986" cy="1941986"/>
            </a:xfrm>
            <a:prstGeom prst="rect">
              <a:avLst/>
            </a:prstGeom>
          </p:spPr>
        </p:pic>
        <p:pic>
          <p:nvPicPr>
            <p:cNvPr id="11" name="Grafik 10" descr="Labyrinth mit einfarbiger Füllung">
              <a:extLst>
                <a:ext uri="{FF2B5EF4-FFF2-40B4-BE49-F238E27FC236}">
                  <a16:creationId xmlns:a16="http://schemas.microsoft.com/office/drawing/2014/main" id="{49F93069-6107-54BC-4FFF-10E25DFB3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02863" y="1938943"/>
              <a:ext cx="1941986" cy="1941986"/>
            </a:xfrm>
            <a:prstGeom prst="rect">
              <a:avLst/>
            </a:prstGeom>
          </p:spPr>
        </p:pic>
        <p:pic>
          <p:nvPicPr>
            <p:cNvPr id="12" name="Grafik 11" descr="Labyrinth mit einfarbiger Füllung">
              <a:extLst>
                <a:ext uri="{FF2B5EF4-FFF2-40B4-BE49-F238E27FC236}">
                  <a16:creationId xmlns:a16="http://schemas.microsoft.com/office/drawing/2014/main" id="{28EA320E-2297-2BCD-FC33-EB5348C7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83913" y="1415279"/>
              <a:ext cx="1941986" cy="1941986"/>
            </a:xfrm>
            <a:prstGeom prst="rect">
              <a:avLst/>
            </a:prstGeom>
          </p:spPr>
        </p:pic>
        <p:pic>
          <p:nvPicPr>
            <p:cNvPr id="13" name="Grafik 12" descr="Labyrinth mit einfarbiger Füllung">
              <a:extLst>
                <a:ext uri="{FF2B5EF4-FFF2-40B4-BE49-F238E27FC236}">
                  <a16:creationId xmlns:a16="http://schemas.microsoft.com/office/drawing/2014/main" id="{47F81DD3-9878-59E0-8A1E-C53CA157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82206" y="2559325"/>
              <a:ext cx="1941986" cy="1941986"/>
            </a:xfrm>
            <a:prstGeom prst="rect">
              <a:avLst/>
            </a:prstGeom>
          </p:spPr>
        </p:pic>
      </p:grpSp>
      <p:pic>
        <p:nvPicPr>
          <p:cNvPr id="19" name="Grafik 18" descr="Presslufthammer Silhouette">
            <a:extLst>
              <a:ext uri="{FF2B5EF4-FFF2-40B4-BE49-F238E27FC236}">
                <a16:creationId xmlns:a16="http://schemas.microsoft.com/office/drawing/2014/main" id="{7CBB539F-5A66-4AA6-E0B0-E9C9E04A3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1876" y="2079820"/>
            <a:ext cx="1476883" cy="1476883"/>
          </a:xfrm>
          <a:prstGeom prst="rect">
            <a:avLst/>
          </a:prstGeom>
        </p:spPr>
      </p:pic>
      <p:pic>
        <p:nvPicPr>
          <p:cNvPr id="21" name="Grafik 20" descr="Hammer mit einfarbiger Füllung">
            <a:extLst>
              <a:ext uri="{FF2B5EF4-FFF2-40B4-BE49-F238E27FC236}">
                <a16:creationId xmlns:a16="http://schemas.microsoft.com/office/drawing/2014/main" id="{3C910FCC-6AA2-4A0A-011D-D5190F119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9163" y="2452303"/>
            <a:ext cx="1314418" cy="1314418"/>
          </a:xfrm>
          <a:prstGeom prst="rect">
            <a:avLst/>
          </a:prstGeom>
        </p:spPr>
      </p:pic>
      <p:pic>
        <p:nvPicPr>
          <p:cNvPr id="26" name="Grafik 25" descr="Nägel mit einfarbiger Füllung">
            <a:extLst>
              <a:ext uri="{FF2B5EF4-FFF2-40B4-BE49-F238E27FC236}">
                <a16:creationId xmlns:a16="http://schemas.microsoft.com/office/drawing/2014/main" id="{F89A8AB3-E0D8-0F5F-87BB-16A9E7D48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6381" y="3109512"/>
            <a:ext cx="914400" cy="914400"/>
          </a:xfrm>
          <a:prstGeom prst="rect">
            <a:avLst/>
          </a:prstGeom>
        </p:spPr>
      </p:pic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1FF86855-45B2-62AC-651F-09B935DC465E}"/>
              </a:ext>
            </a:extLst>
          </p:cNvPr>
          <p:cNvSpPr txBox="1">
            <a:spLocks/>
          </p:cNvSpPr>
          <p:nvPr/>
        </p:nvSpPr>
        <p:spPr>
          <a:xfrm>
            <a:off x="456425" y="2805289"/>
            <a:ext cx="2735534" cy="1144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b="1" dirty="0"/>
              <a:t>E</a:t>
            </a:r>
            <a:r>
              <a:rPr lang="de-DE" sz="4800" b="1" dirty="0">
                <a:solidFill>
                  <a:schemeClr val="accent1"/>
                </a:solidFill>
              </a:rPr>
              <a:t>S</a:t>
            </a:r>
            <a:r>
              <a:rPr lang="de-DE" sz="48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5434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IIc</a:t>
            </a:r>
            <a:r>
              <a:rPr lang="de-CH" dirty="0"/>
              <a:t>. Potentialerkennung</a:t>
            </a:r>
          </a:p>
        </p:txBody>
      </p:sp>
    </p:spTree>
    <p:extLst>
      <p:ext uri="{BB962C8B-B14F-4D97-AF65-F5344CB8AC3E}">
        <p14:creationId xmlns:p14="http://schemas.microsoft.com/office/powerpoint/2010/main" val="270326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Siedlungsreserven und Verdichtungspotenzial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17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09138375-F3E0-2BB4-6AB3-4D3D066B4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2" y="1186625"/>
            <a:ext cx="3001293" cy="34965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01B8B5-15EC-BA33-20E4-08AFD85AC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164196"/>
            <a:ext cx="2306872" cy="6135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8AA5FC4-534C-4457-4095-5E5510EB3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135" y="1870416"/>
            <a:ext cx="2086001" cy="6135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8B953C-56A2-828D-F03F-7A2DEA7E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2511279"/>
            <a:ext cx="1447800" cy="355600"/>
          </a:xfrm>
          <a:prstGeom prst="rect">
            <a:avLst/>
          </a:prstGeom>
        </p:spPr>
      </p:pic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9B889B4-DF68-6AAD-D45B-7B0DD14D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842" y="4523037"/>
            <a:ext cx="2916062" cy="23891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800" dirty="0">
                <a:latin typeface="+mj-lt"/>
              </a:rPr>
              <a:t>Quelle: Bauzonenstatistik 2012/2022 (ARE), Verdichtungsradar, Potential </a:t>
            </a:r>
            <a:r>
              <a:rPr lang="de-DE" sz="800" dirty="0" err="1">
                <a:latin typeface="+mj-lt"/>
              </a:rPr>
              <a:t>Seeker</a:t>
            </a:r>
            <a:r>
              <a:rPr lang="de-DE" sz="800" dirty="0">
                <a:latin typeface="+mj-lt"/>
              </a:rPr>
              <a:t> (BFS, Wüest Partner, Stand 2022</a:t>
            </a:r>
          </a:p>
        </p:txBody>
      </p:sp>
    </p:spTree>
    <p:extLst>
      <p:ext uri="{BB962C8B-B14F-4D97-AF65-F5344CB8AC3E}">
        <p14:creationId xmlns:p14="http://schemas.microsoft.com/office/powerpoint/2010/main" val="131224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C480D2A-4D3E-A541-A08E-BB85CF4733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2" y="1311273"/>
            <a:ext cx="3743646" cy="345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100" dirty="0">
                <a:solidFill>
                  <a:srgbClr val="3A2E55"/>
                </a:solidFill>
              </a:rPr>
              <a:t>Kosten- und Ertragssimulationen</a:t>
            </a:r>
          </a:p>
          <a:p>
            <a:pPr>
              <a:lnSpc>
                <a:spcPct val="100000"/>
              </a:lnSpc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Übersicht über Realisierung von Ausnutzungspotenzialen mit geografischer und nutzungsspezifischer Segmentierung inkl. Kosten- und Ertragsschätzung für Neubau und Betrieb sowie Mehrwertberechnung für von </a:t>
            </a:r>
            <a:r>
              <a:rPr lang="de-DE" sz="1100" dirty="0" err="1">
                <a:solidFill>
                  <a:srgbClr val="3A2E55"/>
                </a:solidFill>
                <a:latin typeface="+mj-lt"/>
              </a:rPr>
              <a:t>Wüest</a:t>
            </a:r>
            <a:r>
              <a:rPr lang="de-DE" sz="1100" dirty="0">
                <a:solidFill>
                  <a:srgbClr val="3A2E55"/>
                </a:solidFill>
                <a:latin typeface="+mj-lt"/>
              </a:rPr>
              <a:t> Partner bereitgestellte Modellrechnungen.</a:t>
            </a:r>
          </a:p>
          <a:p>
            <a:pPr>
              <a:lnSpc>
                <a:spcPct val="100000"/>
              </a:lnSpc>
            </a:pPr>
            <a:endParaRPr lang="de-DE" sz="1100" dirty="0">
              <a:solidFill>
                <a:srgbClr val="3A2E55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100" dirty="0">
                <a:solidFill>
                  <a:srgbClr val="3A2E55"/>
                </a:solidFill>
              </a:rPr>
              <a:t>Ausnutzungspotenziale realisieren</a:t>
            </a:r>
          </a:p>
          <a:p>
            <a:pPr>
              <a:lnSpc>
                <a:spcPct val="100000"/>
              </a:lnSpc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Analog können im eigenen Portfolio Ausnutzungspotenziale und deren Mehrwert auf Portfolio- und Liegenschaftsebene identifiziert und analysiert werden.</a:t>
            </a:r>
          </a:p>
          <a:p>
            <a:pPr>
              <a:lnSpc>
                <a:spcPct val="100000"/>
              </a:lnSpc>
            </a:pPr>
            <a:endParaRPr lang="de-DE" sz="1100" dirty="0">
              <a:solidFill>
                <a:srgbClr val="3A2E55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100" dirty="0">
                <a:solidFill>
                  <a:srgbClr val="3A2E55"/>
                </a:solidFill>
              </a:rPr>
              <a:t>Individuelle Modellrechnungen</a:t>
            </a:r>
          </a:p>
          <a:p>
            <a:pPr>
              <a:lnSpc>
                <a:spcPct val="100000"/>
              </a:lnSpc>
            </a:pPr>
            <a:r>
              <a:rPr lang="de-DE" sz="1100" dirty="0">
                <a:solidFill>
                  <a:srgbClr val="3A2E55"/>
                </a:solidFill>
                <a:latin typeface="+mj-lt"/>
              </a:rPr>
              <a:t>Einfache individuelle Anpassung des Kapitalisierungssatzes, der Kosten und Erträge sowie des Realisierungsjahrs pro Liegenschaft mittels Excel zur individuellen Modellierung von Mehrwertberechnungen auf Basis des Ausnutzungspotenzials.</a:t>
            </a:r>
          </a:p>
          <a:p>
            <a:pPr>
              <a:lnSpc>
                <a:spcPct val="100000"/>
              </a:lnSpc>
            </a:pPr>
            <a:endParaRPr lang="de-DE" sz="1100" b="1" dirty="0">
              <a:solidFill>
                <a:srgbClr val="3A2E55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29FB1C-B95F-A84A-86FA-64AC66080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31590"/>
            <a:ext cx="3394890" cy="152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F15288-B6D1-F54E-B429-27993E924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99456"/>
            <a:ext cx="3394891" cy="151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02F8E1AD-DB4E-514B-AC02-3FB46282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59313"/>
            <a:ext cx="2122488" cy="252413"/>
          </a:xfrm>
        </p:spPr>
        <p:txBody>
          <a:bodyPr/>
          <a:lstStyle/>
          <a:p>
            <a:fld id="{21F32E3C-B331-4EA3-B12A-A776C333CBB1}" type="slidenum">
              <a:rPr lang="de-CH" smtClean="0"/>
              <a:t>18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964BAD-A5B0-4C4D-BC1E-048B5AA8FF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3231770"/>
            <a:ext cx="3563888" cy="167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E38E800-EAEC-FE49-3546-8C542B22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CH" dirty="0"/>
              <a:t>Potential </a:t>
            </a:r>
            <a:r>
              <a:rPr lang="de-CH" dirty="0" err="1"/>
              <a:t>Seeker</a:t>
            </a:r>
            <a:r>
              <a:rPr lang="de-CH" dirty="0"/>
              <a:t>: Digitale Perlensuche</a:t>
            </a:r>
          </a:p>
        </p:txBody>
      </p:sp>
      <p:cxnSp>
        <p:nvCxnSpPr>
          <p:cNvPr id="15" name="Google Shape;115;p22">
            <a:extLst>
              <a:ext uri="{FF2B5EF4-FFF2-40B4-BE49-F238E27FC236}">
                <a16:creationId xmlns:a16="http://schemas.microsoft.com/office/drawing/2014/main" id="{F5F2D0F2-8C5A-054D-973F-74C8AA8B0CFA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2257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Potential </a:t>
            </a:r>
            <a:r>
              <a:rPr lang="de-CH" dirty="0" err="1"/>
              <a:t>Seeker</a:t>
            </a:r>
            <a:r>
              <a:rPr lang="de-CH" dirty="0"/>
              <a:t>: Anwendungsbeispiele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4" y="1306273"/>
            <a:ext cx="8207374" cy="3455988"/>
          </a:xfrm>
        </p:spPr>
        <p:txBody>
          <a:bodyPr/>
          <a:lstStyle/>
          <a:p>
            <a:pPr lvl="6">
              <a:lnSpc>
                <a:spcPct val="100000"/>
              </a:lnSpc>
              <a:spcAft>
                <a:spcPts val="600"/>
              </a:spcAft>
            </a:pPr>
            <a:r>
              <a:rPr lang="de-CH" sz="1400" b="1" dirty="0">
                <a:latin typeface="+mn-lt"/>
              </a:rPr>
              <a:t>Ausnützungsreserve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Wo gibt es in der Stadt Zürich noch Parzellen mit Ausbaupotential?</a:t>
            </a:r>
          </a:p>
          <a:p>
            <a:pPr lvl="6">
              <a:lnSpc>
                <a:spcPct val="100000"/>
              </a:lnSpc>
              <a:spcAft>
                <a:spcPts val="600"/>
              </a:spcAft>
            </a:pPr>
            <a:endParaRPr lang="de-CH" sz="1400" dirty="0">
              <a:latin typeface="+mj-lt"/>
            </a:endParaRPr>
          </a:p>
          <a:p>
            <a:pPr lvl="6">
              <a:lnSpc>
                <a:spcPct val="100000"/>
              </a:lnSpc>
              <a:spcAft>
                <a:spcPts val="600"/>
              </a:spcAft>
            </a:pPr>
            <a:r>
              <a:rPr lang="de-CH" sz="1400" dirty="0">
                <a:latin typeface="+mn-lt"/>
              </a:rPr>
              <a:t>Liegenschaften mit Sanierungsbedarf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Parzellen mit mindestens 4’000 m2 GSF,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4’000 m2 GS,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seit 20 Jahren keine bewilligungspflichte Sanierung</a:t>
            </a:r>
          </a:p>
          <a:p>
            <a:pPr lvl="6">
              <a:lnSpc>
                <a:spcPct val="100000"/>
              </a:lnSpc>
              <a:spcAft>
                <a:spcPts val="600"/>
              </a:spcAft>
            </a:pPr>
            <a:endParaRPr lang="de-CH" sz="1400" dirty="0">
              <a:latin typeface="+mj-lt"/>
            </a:endParaRPr>
          </a:p>
          <a:p>
            <a:pPr lvl="6">
              <a:lnSpc>
                <a:spcPct val="100000"/>
              </a:lnSpc>
              <a:spcAft>
                <a:spcPts val="600"/>
              </a:spcAft>
            </a:pPr>
            <a:r>
              <a:rPr lang="de-CH" sz="1400" dirty="0">
                <a:latin typeface="+mn-lt"/>
              </a:rPr>
              <a:t>Top sanierte «Bijous»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Parzellen mit max. 2’000 GSF,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2’000 GS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+mj-lt"/>
              </a:rPr>
              <a:t>Letztes Jahr grosse Sanierung</a:t>
            </a:r>
          </a:p>
          <a:p>
            <a:pPr marL="285750" lvl="6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1400" dirty="0">
              <a:latin typeface="+mj-lt"/>
            </a:endParaRPr>
          </a:p>
          <a:p>
            <a:pPr lvl="6">
              <a:lnSpc>
                <a:spcPct val="100000"/>
              </a:lnSpc>
              <a:spcAft>
                <a:spcPts val="0"/>
              </a:spcAft>
            </a:pPr>
            <a:endParaRPr lang="de-CH" sz="1400" dirty="0">
              <a:latin typeface="+mj-lt"/>
            </a:endParaRPr>
          </a:p>
          <a:p>
            <a:pPr lvl="6">
              <a:lnSpc>
                <a:spcPct val="100000"/>
              </a:lnSpc>
              <a:spcAft>
                <a:spcPts val="0"/>
              </a:spcAft>
            </a:pPr>
            <a:endParaRPr lang="de-CH" sz="1400" dirty="0">
              <a:latin typeface="+mj-lt"/>
            </a:endParaRPr>
          </a:p>
          <a:p>
            <a:pPr lvl="6"/>
            <a:endParaRPr lang="de-CH" sz="1400" dirty="0">
              <a:latin typeface="+mj-lt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19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09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4" y="1306273"/>
            <a:ext cx="8207374" cy="3455988"/>
          </a:xfrm>
        </p:spPr>
        <p:txBody>
          <a:bodyPr/>
          <a:lstStyle/>
          <a:p>
            <a:pPr marL="400050" lvl="6" indent="-400050">
              <a:buFont typeface="+mj-lt"/>
              <a:buAutoNum type="romanUcPeriod"/>
            </a:pPr>
            <a:r>
              <a:rPr lang="de-CH" sz="1400" dirty="0">
                <a:latin typeface="+mj-lt"/>
              </a:rPr>
              <a:t>Einleitung</a:t>
            </a:r>
          </a:p>
          <a:p>
            <a:pPr marL="400050" lvl="6" indent="-400050">
              <a:buFont typeface="+mj-lt"/>
              <a:buAutoNum type="romanUcPeriod"/>
            </a:pPr>
            <a:r>
              <a:rPr lang="de-CH" sz="1400" dirty="0">
                <a:latin typeface="+mj-lt"/>
              </a:rPr>
              <a:t>Fokus auf drei Themen</a:t>
            </a:r>
          </a:p>
          <a:p>
            <a:pPr marL="763650" lvl="8" indent="-400050">
              <a:buFont typeface="+mj-lt"/>
              <a:buAutoNum type="alphaLcParenR"/>
            </a:pPr>
            <a:r>
              <a:rPr lang="de-CH" sz="1400" dirty="0">
                <a:latin typeface="+mj-lt"/>
              </a:rPr>
              <a:t>Erfassung Liegenschaften</a:t>
            </a:r>
          </a:p>
          <a:p>
            <a:pPr marL="763650" lvl="8" indent="-400050">
              <a:buFont typeface="+mj-lt"/>
              <a:buAutoNum type="alphaLcParenR"/>
            </a:pPr>
            <a:r>
              <a:rPr lang="de-CH" sz="1400" dirty="0">
                <a:latin typeface="+mj-lt"/>
              </a:rPr>
              <a:t>Nachhaltigkeit Immobilienportfolio</a:t>
            </a:r>
          </a:p>
          <a:p>
            <a:pPr marL="763650" lvl="8" indent="-400050">
              <a:buFont typeface="+mj-lt"/>
              <a:buAutoNum type="alphaLcParenR"/>
            </a:pPr>
            <a:r>
              <a:rPr lang="de-CH" sz="1400" dirty="0">
                <a:latin typeface="+mj-lt"/>
              </a:rPr>
              <a:t>Potentialerkennung</a:t>
            </a:r>
          </a:p>
          <a:p>
            <a:pPr marL="400050" lvl="6" indent="-400050">
              <a:buFont typeface="+mj-lt"/>
              <a:buAutoNum type="romanUcPeriod"/>
            </a:pPr>
            <a:r>
              <a:rPr lang="de-CH" sz="1400" dirty="0">
                <a:latin typeface="+mj-lt"/>
              </a:rPr>
              <a:t>Ausblick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2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4803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20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E48799BB-EA63-33F7-8AC7-E12B57B5F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262572"/>
            <a:ext cx="2735534" cy="503319"/>
          </a:xfrm>
        </p:spPr>
        <p:txBody>
          <a:bodyPr/>
          <a:lstStyle/>
          <a:p>
            <a:r>
              <a:rPr lang="de-DE" dirty="0"/>
              <a:t>„Kantönligeist“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AE033C73-6370-FF4D-DF4A-0AFF62A24318}"/>
              </a:ext>
            </a:extLst>
          </p:cNvPr>
          <p:cNvSpPr txBox="1">
            <a:spLocks/>
          </p:cNvSpPr>
          <p:nvPr/>
        </p:nvSpPr>
        <p:spPr>
          <a:xfrm>
            <a:off x="3844352" y="1268838"/>
            <a:ext cx="1913154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Info Eigentümerschaft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A724D5-D89F-FC3B-2CD4-31A603D68ED0}"/>
              </a:ext>
            </a:extLst>
          </p:cNvPr>
          <p:cNvSpPr txBox="1">
            <a:spLocks/>
          </p:cNvSpPr>
          <p:nvPr/>
        </p:nvSpPr>
        <p:spPr>
          <a:xfrm>
            <a:off x="6014390" y="1262571"/>
            <a:ext cx="2086001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Kontakt Eigentümerschaft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7AA199D3-B2AA-C68F-97A7-60C0EA63E67E}"/>
              </a:ext>
            </a:extLst>
          </p:cNvPr>
          <p:cNvSpPr txBox="1">
            <a:spLocks/>
          </p:cNvSpPr>
          <p:nvPr/>
        </p:nvSpPr>
        <p:spPr>
          <a:xfrm>
            <a:off x="468314" y="3629268"/>
            <a:ext cx="2992418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Bisher: AG, AI, BE, BL, BS, FR, GE, GL, GR, LU, SG, SH, SO, SZ, TG, UR, ZG, ZH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9AF33F-5928-D512-CCBA-409912678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4" y="1754805"/>
            <a:ext cx="2992418" cy="1784753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D4C32D-01A3-A279-FEFE-2D09E6130AE7}"/>
              </a:ext>
            </a:extLst>
          </p:cNvPr>
          <p:cNvGrpSpPr/>
          <p:nvPr/>
        </p:nvGrpSpPr>
        <p:grpSpPr>
          <a:xfrm>
            <a:off x="3776948" y="2045092"/>
            <a:ext cx="2047962" cy="1584176"/>
            <a:chOff x="3683270" y="1955382"/>
            <a:chExt cx="2047962" cy="1584176"/>
          </a:xfrm>
        </p:grpSpPr>
        <p:pic>
          <p:nvPicPr>
            <p:cNvPr id="12" name="Grafik 11" descr="Haus mit einfarbiger Füllung">
              <a:extLst>
                <a:ext uri="{FF2B5EF4-FFF2-40B4-BE49-F238E27FC236}">
                  <a16:creationId xmlns:a16="http://schemas.microsoft.com/office/drawing/2014/main" id="{D839ABE1-D41C-DDEF-77CD-6B743F1D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83270" y="1955382"/>
              <a:ext cx="1584176" cy="1584176"/>
            </a:xfrm>
            <a:prstGeom prst="rect">
              <a:avLst/>
            </a:prstGeom>
          </p:spPr>
        </p:pic>
        <p:pic>
          <p:nvPicPr>
            <p:cNvPr id="14" name="Grafik 13" descr="Frau mit einfarbiger Füllung">
              <a:extLst>
                <a:ext uri="{FF2B5EF4-FFF2-40B4-BE49-F238E27FC236}">
                  <a16:creationId xmlns:a16="http://schemas.microsoft.com/office/drawing/2014/main" id="{FF0D7012-4EA0-A4B6-E113-027F49A6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9992" y="2140104"/>
              <a:ext cx="1231240" cy="1231240"/>
            </a:xfrm>
            <a:prstGeom prst="rect">
              <a:avLst/>
            </a:prstGeom>
          </p:spPr>
        </p:pic>
      </p:grpSp>
      <p:pic>
        <p:nvPicPr>
          <p:cNvPr id="18" name="Grafik 17" descr="Soziale Distanz mit einfarbiger Füllung">
            <a:extLst>
              <a:ext uri="{FF2B5EF4-FFF2-40B4-BE49-F238E27FC236}">
                <a16:creationId xmlns:a16="http://schemas.microsoft.com/office/drawing/2014/main" id="{D5735748-41F8-24B5-215B-3401352D9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2706" y="1803620"/>
            <a:ext cx="1969368" cy="19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III. Ausblick</a:t>
            </a:r>
          </a:p>
        </p:txBody>
      </p:sp>
    </p:spTree>
    <p:extLst>
      <p:ext uri="{BB962C8B-B14F-4D97-AF65-F5344CB8AC3E}">
        <p14:creationId xmlns:p14="http://schemas.microsoft.com/office/powerpoint/2010/main" val="239378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967DD56-ED66-8BFF-795F-97C510982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41573"/>
            <a:ext cx="4390256" cy="24421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DE" dirty="0"/>
              <a:t>Künftig alles nur noch NFT?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22</a:t>
            </a:fld>
            <a:endParaRPr lang="de-CH" dirty="0"/>
          </a:p>
        </p:txBody>
      </p:sp>
      <p:cxnSp>
        <p:nvCxnSpPr>
          <p:cNvPr id="3" name="Google Shape;115;p22">
            <a:extLst>
              <a:ext uri="{FF2B5EF4-FFF2-40B4-BE49-F238E27FC236}">
                <a16:creationId xmlns:a16="http://schemas.microsoft.com/office/drawing/2014/main" id="{ED2DB8B0-D485-18FC-8CB0-505248EF9582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E7B2923F-8BE3-BB41-0E33-B6674A1F7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0" y="1391478"/>
            <a:ext cx="4678288" cy="25407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660AD1-8FAE-B190-668E-9F44173CA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149427"/>
            <a:ext cx="2701283" cy="15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54" y="0"/>
            <a:ext cx="9300952" cy="52360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0433" y="2787774"/>
            <a:ext cx="3513495" cy="1476435"/>
          </a:xfrm>
        </p:spPr>
        <p:txBody>
          <a:bodyPr/>
          <a:lstStyle/>
          <a:p>
            <a:r>
              <a:rPr lang="de-CH" sz="2200" dirty="0"/>
              <a:t>Bei Fragen stehen  wir gerne zur Verfügung.</a:t>
            </a:r>
          </a:p>
        </p:txBody>
      </p:sp>
      <p:sp>
        <p:nvSpPr>
          <p:cNvPr id="7" name="Untertitel 3">
            <a:extLst>
              <a:ext uri="{FF2B5EF4-FFF2-40B4-BE49-F238E27FC236}">
                <a16:creationId xmlns:a16="http://schemas.microsoft.com/office/drawing/2014/main" id="{A870154D-B50A-D043-9175-1CF76EFA3378}"/>
              </a:ext>
            </a:extLst>
          </p:cNvPr>
          <p:cNvSpPr txBox="1">
            <a:spLocks/>
          </p:cNvSpPr>
          <p:nvPr/>
        </p:nvSpPr>
        <p:spPr>
          <a:xfrm>
            <a:off x="4980460" y="2859782"/>
            <a:ext cx="3239591" cy="2160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120900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uisse Int'l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None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175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de-CH" sz="1000" b="1" dirty="0"/>
              <a:t>Dr. Bernhard Eicher</a:t>
            </a:r>
            <a:endParaRPr lang="de-CH" sz="1000" b="1" dirty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dirty="0" err="1">
                <a:latin typeface="+mj-lt"/>
              </a:rPr>
              <a:t>Director</a:t>
            </a:r>
            <a:endParaRPr lang="de-CH" sz="1000" dirty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dirty="0">
                <a:latin typeface="+mj-lt"/>
              </a:rPr>
              <a:t>T +41 31 300 73 07</a:t>
            </a:r>
          </a:p>
          <a:p>
            <a:pPr lvl="1">
              <a:lnSpc>
                <a:spcPct val="100000"/>
              </a:lnSpc>
            </a:pPr>
            <a:r>
              <a:rPr lang="de-CH" sz="1000" dirty="0">
                <a:solidFill>
                  <a:schemeClr val="accent4">
                    <a:lumMod val="75000"/>
                  </a:schemeClr>
                </a:solidFill>
                <a:latin typeface="+mj-lt"/>
                <a:hlinkClick r:id="rId4"/>
              </a:rPr>
              <a:t>bernhard.eicher@wuestpartner.com</a:t>
            </a:r>
            <a:endParaRPr lang="de-CH" sz="1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endParaRPr lang="de-CH" sz="1000" b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b="1" dirty="0"/>
              <a:t>Thomas Schmid</a:t>
            </a:r>
          </a:p>
          <a:p>
            <a:pPr lvl="1">
              <a:lnSpc>
                <a:spcPct val="100000"/>
              </a:lnSpc>
            </a:pPr>
            <a:r>
              <a:rPr lang="de-CH" sz="1000" dirty="0" err="1">
                <a:solidFill>
                  <a:srgbClr val="3A2F55"/>
                </a:solidFill>
                <a:latin typeface="+mj-lt"/>
              </a:rPr>
              <a:t>Director</a:t>
            </a:r>
            <a:endParaRPr lang="de-CH" sz="1000" dirty="0">
              <a:solidFill>
                <a:srgbClr val="3A2F55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dirty="0">
                <a:solidFill>
                  <a:srgbClr val="3A2F55"/>
                </a:solidFill>
                <a:latin typeface="+mj-lt"/>
              </a:rPr>
              <a:t>T +41 44 289 92 20</a:t>
            </a:r>
          </a:p>
          <a:p>
            <a:pPr lvl="1">
              <a:lnSpc>
                <a:spcPct val="100000"/>
              </a:lnSpc>
            </a:pPr>
            <a:r>
              <a:rPr lang="de-CH" sz="1000" dirty="0">
                <a:solidFill>
                  <a:schemeClr val="accent4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thomas.schmid@wuestpartner.com</a:t>
            </a:r>
            <a:endParaRPr lang="de-CH" sz="1000" b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endParaRPr lang="de-CH" sz="1000" b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b="1" dirty="0"/>
              <a:t>Reto Camenzind</a:t>
            </a:r>
          </a:p>
          <a:p>
            <a:pPr lvl="1">
              <a:lnSpc>
                <a:spcPct val="100000"/>
              </a:lnSpc>
            </a:pPr>
            <a:r>
              <a:rPr lang="de-CH" sz="1000" dirty="0" err="1">
                <a:solidFill>
                  <a:srgbClr val="3A2F55"/>
                </a:solidFill>
                <a:latin typeface="+mj-lt"/>
              </a:rPr>
              <a:t>Director</a:t>
            </a:r>
            <a:endParaRPr lang="de-CH" sz="1000" dirty="0">
              <a:solidFill>
                <a:srgbClr val="3A2F55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de-CH" sz="1000" dirty="0">
                <a:solidFill>
                  <a:srgbClr val="3A2F55"/>
                </a:solidFill>
                <a:latin typeface="+mj-lt"/>
              </a:rPr>
              <a:t>T +41 44 289 92 04</a:t>
            </a:r>
          </a:p>
          <a:p>
            <a:pPr lvl="1">
              <a:lnSpc>
                <a:spcPct val="100000"/>
              </a:lnSpc>
            </a:pPr>
            <a:r>
              <a:rPr lang="de-CH" sz="1000" dirty="0">
                <a:solidFill>
                  <a:schemeClr val="accent4">
                    <a:lumMod val="7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reto.camenzind@wuestpartner.com</a:t>
            </a:r>
            <a:endParaRPr lang="de-CH" sz="1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lvl="1"/>
            <a:endParaRPr lang="de-CH" sz="1000" dirty="0">
              <a:solidFill>
                <a:srgbClr val="3A2F55"/>
              </a:solidFill>
              <a:latin typeface="Suisse Int'l Thin Italic"/>
            </a:endParaRPr>
          </a:p>
          <a:p>
            <a:pPr lvl="1"/>
            <a:endParaRPr lang="de-CH" sz="1000" dirty="0">
              <a:solidFill>
                <a:srgbClr val="3A2F55"/>
              </a:solidFill>
              <a:latin typeface="Suisse Int'l Thin Italic"/>
            </a:endParaRPr>
          </a:p>
          <a:p>
            <a:pPr lvl="1"/>
            <a:endParaRPr lang="de-CH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07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I. Einleitung</a:t>
            </a:r>
          </a:p>
        </p:txBody>
      </p:sp>
    </p:spTree>
    <p:extLst>
      <p:ext uri="{BB962C8B-B14F-4D97-AF65-F5344CB8AC3E}">
        <p14:creationId xmlns:p14="http://schemas.microsoft.com/office/powerpoint/2010/main" val="178131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>
            <a:extLst>
              <a:ext uri="{FF2B5EF4-FFF2-40B4-BE49-F238E27FC236}">
                <a16:creationId xmlns:a16="http://schemas.microsoft.com/office/drawing/2014/main" id="{1687C993-3C5B-614D-ADA7-4DE20D1B5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13" y="2931790"/>
            <a:ext cx="3045184" cy="13989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B87F1B-6C3D-FE42-A11E-EA8C1546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76238"/>
            <a:ext cx="8207376" cy="511724"/>
          </a:xfrm>
        </p:spPr>
        <p:txBody>
          <a:bodyPr/>
          <a:lstStyle/>
          <a:p>
            <a:r>
              <a:rPr lang="de-DE" dirty="0"/>
              <a:t>Wüest Partner Group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821CDE-FADA-BC4B-8CB2-CFE59F99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B9F0-36B5-47D0-9B2D-B272FE4AD4B1}" type="slidenum">
              <a:rPr lang="de-CH" smtClean="0"/>
              <a:t>4</a:t>
            </a:fld>
            <a:endParaRPr lang="de-CH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4FB98036-121E-7B4E-8D27-F587CF518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467" b="23521"/>
          <a:stretch/>
        </p:blipFill>
        <p:spPr>
          <a:xfrm>
            <a:off x="3539530" y="1485111"/>
            <a:ext cx="5601296" cy="3658389"/>
          </a:xfrm>
          <a:prstGeom prst="rect">
            <a:avLst/>
          </a:prstGeom>
        </p:spPr>
      </p:pic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85B0E8E6-866F-4D47-BB15-6006DB436886}"/>
              </a:ext>
            </a:extLst>
          </p:cNvPr>
          <p:cNvSpPr txBox="1">
            <a:spLocks/>
          </p:cNvSpPr>
          <p:nvPr/>
        </p:nvSpPr>
        <p:spPr>
          <a:xfrm>
            <a:off x="4442356" y="1491841"/>
            <a:ext cx="2649924" cy="200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1100" dirty="0">
                <a:solidFill>
                  <a:schemeClr val="accent1"/>
                </a:solidFill>
                <a:latin typeface="Suisse Int'l Semi Bold" panose="020B0704000000000000" pitchFamily="34" charset="0"/>
              </a:rPr>
              <a:t>27 </a:t>
            </a:r>
            <a:r>
              <a:rPr lang="de-CH" sz="1100" dirty="0" err="1">
                <a:solidFill>
                  <a:schemeClr val="accent1"/>
                </a:solidFill>
                <a:latin typeface="Suisse Int'l Semi Bold" panose="020B0704000000000000" pitchFamily="34" charset="0"/>
              </a:rPr>
              <a:t>Partner:innen</a:t>
            </a:r>
            <a:r>
              <a:rPr lang="de-CH" sz="1100" dirty="0">
                <a:latin typeface="Suisse Int'l Semi Bold" panose="020B0704000000000000" pitchFamily="34" charset="0"/>
              </a:rPr>
              <a:t>          </a:t>
            </a:r>
            <a:r>
              <a:rPr lang="de-CH" sz="1100" dirty="0">
                <a:solidFill>
                  <a:schemeClr val="accent1"/>
                </a:solidFill>
                <a:latin typeface="Suisse Int'l Semi Bold" panose="020B0704000000000000" pitchFamily="34" charset="0"/>
              </a:rPr>
              <a:t>400 Expert:innen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90FAC33D-2103-B545-91F4-34BA0B7F1A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304" y="1496962"/>
            <a:ext cx="929147" cy="242915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C6A3831C-7B96-B244-935A-50696852776A}"/>
              </a:ext>
            </a:extLst>
          </p:cNvPr>
          <p:cNvSpPr/>
          <p:nvPr/>
        </p:nvSpPr>
        <p:spPr>
          <a:xfrm>
            <a:off x="1793916" y="4073521"/>
            <a:ext cx="2651630" cy="37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de-DE" sz="825" dirty="0">
                <a:solidFill>
                  <a:schemeClr val="tx2"/>
                </a:solidFill>
              </a:rPr>
              <a:t>Umsatz nach Geschäftsbereichen</a:t>
            </a:r>
          </a:p>
          <a:p>
            <a:pPr>
              <a:spcBef>
                <a:spcPts val="200"/>
              </a:spcBef>
              <a:defRPr/>
            </a:pPr>
            <a:r>
              <a:rPr lang="de-DE" sz="825" dirty="0">
                <a:solidFill>
                  <a:schemeClr val="tx2"/>
                </a:solidFill>
                <a:ea typeface="Suisse Int'l Thin Italic" charset="0"/>
                <a:cs typeface="Suisse Int'l Thin Italic" charset="0"/>
              </a:rPr>
              <a:t>(2022, total CHF 88 Mio.)</a:t>
            </a:r>
          </a:p>
        </p:txBody>
      </p:sp>
      <p:pic>
        <p:nvPicPr>
          <p:cNvPr id="49" name="Bild 7">
            <a:extLst>
              <a:ext uri="{FF2B5EF4-FFF2-40B4-BE49-F238E27FC236}">
                <a16:creationId xmlns:a16="http://schemas.microsoft.com/office/drawing/2014/main" id="{B1E44B20-D0BC-2249-9BA6-3DB2FBB29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739" y="2315497"/>
            <a:ext cx="629625" cy="134557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F2BF8020-BBFF-8F4C-9177-A5ADC637E402}"/>
              </a:ext>
            </a:extLst>
          </p:cNvPr>
          <p:cNvSpPr/>
          <p:nvPr/>
        </p:nvSpPr>
        <p:spPr>
          <a:xfrm>
            <a:off x="7878215" y="2093235"/>
            <a:ext cx="192359" cy="1923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530708C-BBDD-2643-A640-ACE783467C50}"/>
              </a:ext>
            </a:extLst>
          </p:cNvPr>
          <p:cNvSpPr/>
          <p:nvPr/>
        </p:nvSpPr>
        <p:spPr>
          <a:xfrm>
            <a:off x="8662136" y="2511394"/>
            <a:ext cx="192359" cy="1923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6D022DD-0A19-B84A-9D9A-3422F146E7FC}"/>
              </a:ext>
            </a:extLst>
          </p:cNvPr>
          <p:cNvSpPr/>
          <p:nvPr/>
        </p:nvSpPr>
        <p:spPr>
          <a:xfrm>
            <a:off x="7529011" y="4421861"/>
            <a:ext cx="201318" cy="2013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ADC2C08-981A-2348-9C68-3F95CF1E79C4}"/>
              </a:ext>
            </a:extLst>
          </p:cNvPr>
          <p:cNvSpPr/>
          <p:nvPr/>
        </p:nvSpPr>
        <p:spPr>
          <a:xfrm>
            <a:off x="7582016" y="3403910"/>
            <a:ext cx="170289" cy="1702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E05028C-A0A5-4F43-A218-54730A00F7C2}"/>
              </a:ext>
            </a:extLst>
          </p:cNvPr>
          <p:cNvSpPr/>
          <p:nvPr/>
        </p:nvSpPr>
        <p:spPr>
          <a:xfrm>
            <a:off x="7175058" y="3032714"/>
            <a:ext cx="170289" cy="1702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0894705-534F-504E-B6CE-C915D71F4635}"/>
              </a:ext>
            </a:extLst>
          </p:cNvPr>
          <p:cNvSpPr/>
          <p:nvPr/>
        </p:nvSpPr>
        <p:spPr>
          <a:xfrm>
            <a:off x="6146570" y="3877809"/>
            <a:ext cx="170289" cy="1702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391106-0B1A-6644-ABBC-368C992DF7CF}"/>
              </a:ext>
            </a:extLst>
          </p:cNvPr>
          <p:cNvSpPr/>
          <p:nvPr/>
        </p:nvSpPr>
        <p:spPr>
          <a:xfrm>
            <a:off x="7309828" y="4552259"/>
            <a:ext cx="127618" cy="1276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EBCEB8F-DE63-2F4E-9A93-A14233CF5CBE}"/>
              </a:ext>
            </a:extLst>
          </p:cNvPr>
          <p:cNvSpPr/>
          <p:nvPr/>
        </p:nvSpPr>
        <p:spPr>
          <a:xfrm>
            <a:off x="7022032" y="4758158"/>
            <a:ext cx="135132" cy="1351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71" name="Inhaltsplatzhalter 2">
            <a:extLst>
              <a:ext uri="{FF2B5EF4-FFF2-40B4-BE49-F238E27FC236}">
                <a16:creationId xmlns:a16="http://schemas.microsoft.com/office/drawing/2014/main" id="{F14EEDC0-997B-3541-B71E-C1EC28C4666B}"/>
              </a:ext>
            </a:extLst>
          </p:cNvPr>
          <p:cNvSpPr txBox="1">
            <a:spLocks/>
          </p:cNvSpPr>
          <p:nvPr/>
        </p:nvSpPr>
        <p:spPr>
          <a:xfrm>
            <a:off x="515706" y="1393722"/>
            <a:ext cx="612546" cy="147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de-CH" sz="1050" b="1" dirty="0">
                <a:solidFill>
                  <a:srgbClr val="3A2F55"/>
                </a:solidFill>
              </a:rPr>
              <a:t>REX</a:t>
            </a:r>
            <a:endParaRPr lang="de-DE" sz="1050" b="1" dirty="0">
              <a:solidFill>
                <a:srgbClr val="3A2F55"/>
              </a:solidFill>
            </a:endParaRPr>
          </a:p>
        </p:txBody>
      </p:sp>
      <p:sp>
        <p:nvSpPr>
          <p:cNvPr id="72" name="Inhaltsplatzhalter 2">
            <a:extLst>
              <a:ext uri="{FF2B5EF4-FFF2-40B4-BE49-F238E27FC236}">
                <a16:creationId xmlns:a16="http://schemas.microsoft.com/office/drawing/2014/main" id="{C0A768B5-AA3F-CF4D-9F75-C6432CA23E6B}"/>
              </a:ext>
            </a:extLst>
          </p:cNvPr>
          <p:cNvSpPr txBox="1">
            <a:spLocks/>
          </p:cNvSpPr>
          <p:nvPr/>
        </p:nvSpPr>
        <p:spPr>
          <a:xfrm>
            <a:off x="515706" y="1604629"/>
            <a:ext cx="1165611" cy="11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de-CH" sz="675" dirty="0"/>
              <a:t>Real Estate </a:t>
            </a:r>
            <a:r>
              <a:rPr lang="de-CH" sz="675" dirty="0" err="1"/>
              <a:t>Experts</a:t>
            </a:r>
            <a:endParaRPr lang="de-DE" sz="675" dirty="0"/>
          </a:p>
        </p:txBody>
      </p:sp>
      <p:sp>
        <p:nvSpPr>
          <p:cNvPr id="73" name="Inhaltsplatzhalter 2">
            <a:extLst>
              <a:ext uri="{FF2B5EF4-FFF2-40B4-BE49-F238E27FC236}">
                <a16:creationId xmlns:a16="http://schemas.microsoft.com/office/drawing/2014/main" id="{74E34F80-7FAE-6547-A0E8-DAE19CCB87C7}"/>
              </a:ext>
            </a:extLst>
          </p:cNvPr>
          <p:cNvSpPr txBox="1">
            <a:spLocks/>
          </p:cNvSpPr>
          <p:nvPr/>
        </p:nvSpPr>
        <p:spPr>
          <a:xfrm>
            <a:off x="533726" y="2138517"/>
            <a:ext cx="612546" cy="147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de-CH" sz="1050" b="1" dirty="0">
                <a:solidFill>
                  <a:srgbClr val="3A2F54"/>
                </a:solidFill>
              </a:rPr>
              <a:t>DAT</a:t>
            </a:r>
            <a:endParaRPr lang="de-DE" sz="1050" b="1" dirty="0">
              <a:solidFill>
                <a:srgbClr val="3A2F54"/>
              </a:solidFill>
            </a:endParaRPr>
          </a:p>
        </p:txBody>
      </p:sp>
      <p:sp>
        <p:nvSpPr>
          <p:cNvPr id="74" name="Inhaltsplatzhalter 2">
            <a:extLst>
              <a:ext uri="{FF2B5EF4-FFF2-40B4-BE49-F238E27FC236}">
                <a16:creationId xmlns:a16="http://schemas.microsoft.com/office/drawing/2014/main" id="{D242177B-2D42-6143-9DE1-4ED9287B17C7}"/>
              </a:ext>
            </a:extLst>
          </p:cNvPr>
          <p:cNvSpPr txBox="1">
            <a:spLocks/>
          </p:cNvSpPr>
          <p:nvPr/>
        </p:nvSpPr>
        <p:spPr>
          <a:xfrm>
            <a:off x="533726" y="2349424"/>
            <a:ext cx="1317196" cy="128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de-CH" sz="675" dirty="0"/>
              <a:t>Data, Analytics &amp; Technology</a:t>
            </a:r>
            <a:endParaRPr lang="de-DE" sz="675" dirty="0"/>
          </a:p>
        </p:txBody>
      </p:sp>
      <p:cxnSp>
        <p:nvCxnSpPr>
          <p:cNvPr id="75" name="Straight Connector 40">
            <a:extLst>
              <a:ext uri="{FF2B5EF4-FFF2-40B4-BE49-F238E27FC236}">
                <a16:creationId xmlns:a16="http://schemas.microsoft.com/office/drawing/2014/main" id="{70886384-983E-8C47-BC5E-FC5CA55771B5}"/>
              </a:ext>
            </a:extLst>
          </p:cNvPr>
          <p:cNvCxnSpPr>
            <a:cxnSpLocks/>
          </p:cNvCxnSpPr>
          <p:nvPr/>
        </p:nvCxnSpPr>
        <p:spPr>
          <a:xfrm>
            <a:off x="4061220" y="1098755"/>
            <a:ext cx="0" cy="348567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fik 10">
            <a:extLst>
              <a:ext uri="{FF2B5EF4-FFF2-40B4-BE49-F238E27FC236}">
                <a16:creationId xmlns:a16="http://schemas.microsoft.com/office/drawing/2014/main" id="{E27E9237-65EE-E34C-9E2B-0D0FE1E888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936" y="1496961"/>
            <a:ext cx="632008" cy="228599"/>
          </a:xfrm>
          <a:prstGeom prst="rect">
            <a:avLst/>
          </a:prstGeom>
        </p:spPr>
      </p:pic>
      <p:pic>
        <p:nvPicPr>
          <p:cNvPr id="78" name="Grafik 10">
            <a:extLst>
              <a:ext uri="{FF2B5EF4-FFF2-40B4-BE49-F238E27FC236}">
                <a16:creationId xmlns:a16="http://schemas.microsoft.com/office/drawing/2014/main" id="{224979BE-7C31-5248-B75E-4ABC72001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175" y="2264849"/>
            <a:ext cx="929147" cy="242915"/>
          </a:xfrm>
          <a:prstGeom prst="rect">
            <a:avLst/>
          </a:prstGeom>
        </p:spPr>
      </p:pic>
      <p:grpSp>
        <p:nvGrpSpPr>
          <p:cNvPr id="79" name="Group 50">
            <a:extLst>
              <a:ext uri="{FF2B5EF4-FFF2-40B4-BE49-F238E27FC236}">
                <a16:creationId xmlns:a16="http://schemas.microsoft.com/office/drawing/2014/main" id="{362C37E9-DB74-854E-A732-C60381DB8E8E}"/>
              </a:ext>
            </a:extLst>
          </p:cNvPr>
          <p:cNvGrpSpPr/>
          <p:nvPr/>
        </p:nvGrpSpPr>
        <p:grpSpPr>
          <a:xfrm>
            <a:off x="464574" y="1923678"/>
            <a:ext cx="3200400" cy="772954"/>
            <a:chOff x="847574" y="2564904"/>
            <a:chExt cx="3773588" cy="1030605"/>
          </a:xfrm>
        </p:grpSpPr>
        <p:cxnSp>
          <p:nvCxnSpPr>
            <p:cNvPr id="80" name="Straight Connector 41">
              <a:extLst>
                <a:ext uri="{FF2B5EF4-FFF2-40B4-BE49-F238E27FC236}">
                  <a16:creationId xmlns:a16="http://schemas.microsoft.com/office/drawing/2014/main" id="{66B570F7-1932-6647-8B4E-1A7F96E652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574" y="3595509"/>
              <a:ext cx="3773588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49">
              <a:extLst>
                <a:ext uri="{FF2B5EF4-FFF2-40B4-BE49-F238E27FC236}">
                  <a16:creationId xmlns:a16="http://schemas.microsoft.com/office/drawing/2014/main" id="{1057DE2A-0171-394B-9331-F4ED9F99E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574" y="2564904"/>
              <a:ext cx="3773588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482A41-9560-426E-9E70-CDBF6EB8F939}"/>
              </a:ext>
            </a:extLst>
          </p:cNvPr>
          <p:cNvGrpSpPr/>
          <p:nvPr/>
        </p:nvGrpSpPr>
        <p:grpSpPr>
          <a:xfrm>
            <a:off x="6020359" y="4043441"/>
            <a:ext cx="411105" cy="200055"/>
            <a:chOff x="6020359" y="4038679"/>
            <a:chExt cx="411105" cy="20005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030D07-9577-4591-953F-E053145D743D}"/>
                </a:ext>
              </a:extLst>
            </p:cNvPr>
            <p:cNvSpPr/>
            <p:nvPr/>
          </p:nvSpPr>
          <p:spPr>
            <a:xfrm>
              <a:off x="6059319" y="4068867"/>
              <a:ext cx="333186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7258D-9287-4A36-886E-509E38FE2622}"/>
                </a:ext>
              </a:extLst>
            </p:cNvPr>
            <p:cNvSpPr txBox="1"/>
            <p:nvPr/>
          </p:nvSpPr>
          <p:spPr>
            <a:xfrm>
              <a:off x="6020359" y="4038679"/>
              <a:ext cx="4111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Paris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F3FEE49-5A0E-480A-8E61-9AD910C7F855}"/>
              </a:ext>
            </a:extLst>
          </p:cNvPr>
          <p:cNvGrpSpPr/>
          <p:nvPr/>
        </p:nvGrpSpPr>
        <p:grpSpPr>
          <a:xfrm>
            <a:off x="6831877" y="2828829"/>
            <a:ext cx="864090" cy="200055"/>
            <a:chOff x="5927309" y="4042178"/>
            <a:chExt cx="864090" cy="20005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E4F93BBE-BBB6-4756-9251-1337C81D92EF}"/>
                </a:ext>
              </a:extLst>
            </p:cNvPr>
            <p:cNvSpPr/>
            <p:nvPr/>
          </p:nvSpPr>
          <p:spPr>
            <a:xfrm>
              <a:off x="6068049" y="4068867"/>
              <a:ext cx="582610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BE98EC-1EF8-46C5-8C57-DBFB0AB613D8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Düsseldorf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08D2765-A9D5-480A-91C9-9037A7811C05}"/>
              </a:ext>
            </a:extLst>
          </p:cNvPr>
          <p:cNvGrpSpPr/>
          <p:nvPr/>
        </p:nvGrpSpPr>
        <p:grpSpPr>
          <a:xfrm>
            <a:off x="7547111" y="2295769"/>
            <a:ext cx="864090" cy="200055"/>
            <a:chOff x="5927309" y="4042178"/>
            <a:chExt cx="864090" cy="200055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5C03BDD-FCD4-4B83-A3AC-95554BF68350}"/>
                </a:ext>
              </a:extLst>
            </p:cNvPr>
            <p:cNvSpPr/>
            <p:nvPr/>
          </p:nvSpPr>
          <p:spPr>
            <a:xfrm>
              <a:off x="6110530" y="4068867"/>
              <a:ext cx="497648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816EAF5-C630-4CFB-983F-67D84A07C954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Hamburg</a:t>
              </a:r>
            </a:p>
          </p:txBody>
        </p:sp>
      </p:grpSp>
      <p:cxnSp>
        <p:nvCxnSpPr>
          <p:cNvPr id="96" name="Straight Connector 40">
            <a:extLst>
              <a:ext uri="{FF2B5EF4-FFF2-40B4-BE49-F238E27FC236}">
                <a16:creationId xmlns:a16="http://schemas.microsoft.com/office/drawing/2014/main" id="{CE8FC0CB-0C92-46D7-847F-2F48BBD4CCA0}"/>
              </a:ext>
            </a:extLst>
          </p:cNvPr>
          <p:cNvCxnSpPr>
            <a:cxnSpLocks/>
          </p:cNvCxnSpPr>
          <p:nvPr/>
        </p:nvCxnSpPr>
        <p:spPr>
          <a:xfrm>
            <a:off x="5690508" y="1510678"/>
            <a:ext cx="0" cy="12085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nhaltsplatzhalter 2">
            <a:extLst>
              <a:ext uri="{FF2B5EF4-FFF2-40B4-BE49-F238E27FC236}">
                <a16:creationId xmlns:a16="http://schemas.microsoft.com/office/drawing/2014/main" id="{19F7A07E-0A19-4624-9632-E01028E735DE}"/>
              </a:ext>
            </a:extLst>
          </p:cNvPr>
          <p:cNvSpPr txBox="1">
            <a:spLocks/>
          </p:cNvSpPr>
          <p:nvPr/>
        </p:nvSpPr>
        <p:spPr>
          <a:xfrm>
            <a:off x="4442355" y="1789442"/>
            <a:ext cx="2426437" cy="494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1000" dirty="0"/>
              <a:t>Expertise gepaart mit digitaler Intelligenz, für nachhaltige Perspektiven in der Immobilienwirtschaft.</a:t>
            </a:r>
          </a:p>
          <a:p>
            <a:pPr>
              <a:lnSpc>
                <a:spcPct val="100000"/>
              </a:lnSpc>
            </a:pPr>
            <a:endParaRPr lang="de-CH" sz="1000" dirty="0">
              <a:solidFill>
                <a:schemeClr val="accent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1761AB4-8EB8-421B-AD65-ABE7A7ADC6FC}"/>
              </a:ext>
            </a:extLst>
          </p:cNvPr>
          <p:cNvGrpSpPr/>
          <p:nvPr/>
        </p:nvGrpSpPr>
        <p:grpSpPr>
          <a:xfrm>
            <a:off x="8326270" y="2710103"/>
            <a:ext cx="864090" cy="200055"/>
            <a:chOff x="5927309" y="4042178"/>
            <a:chExt cx="864090" cy="200055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AF45144A-CCF9-4E82-8316-80382FB1FECF}"/>
                </a:ext>
              </a:extLst>
            </p:cNvPr>
            <p:cNvSpPr/>
            <p:nvPr/>
          </p:nvSpPr>
          <p:spPr>
            <a:xfrm>
              <a:off x="6179304" y="4068867"/>
              <a:ext cx="360101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83234C2-4C29-48D4-83AB-8F3CFBDA12D5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Berlin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D0968F-A844-4A2A-B5B6-08EF235AD047}"/>
              </a:ext>
            </a:extLst>
          </p:cNvPr>
          <p:cNvGrpSpPr/>
          <p:nvPr/>
        </p:nvGrpSpPr>
        <p:grpSpPr>
          <a:xfrm>
            <a:off x="6657553" y="4893452"/>
            <a:ext cx="864090" cy="184666"/>
            <a:chOff x="5927309" y="4046579"/>
            <a:chExt cx="864090" cy="184666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B2E0F812-4991-47D4-B326-F6046B3FD4F8}"/>
                </a:ext>
              </a:extLst>
            </p:cNvPr>
            <p:cNvSpPr/>
            <p:nvPr/>
          </p:nvSpPr>
          <p:spPr>
            <a:xfrm>
              <a:off x="6235032" y="4068867"/>
              <a:ext cx="248644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3AFB19C-6DB0-4B3B-B719-064267A4B596}"/>
                </a:ext>
              </a:extLst>
            </p:cNvPr>
            <p:cNvSpPr txBox="1"/>
            <p:nvPr/>
          </p:nvSpPr>
          <p:spPr>
            <a:xfrm>
              <a:off x="5927309" y="4046579"/>
              <a:ext cx="864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err="1">
                  <a:solidFill>
                    <a:schemeClr val="bg1"/>
                  </a:solidFill>
                </a:rPr>
                <a:t>Genf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39EAF40C-DDA4-4EA5-85DF-64D1E8216FBC}"/>
              </a:ext>
            </a:extLst>
          </p:cNvPr>
          <p:cNvSpPr/>
          <p:nvPr/>
        </p:nvSpPr>
        <p:spPr>
          <a:xfrm>
            <a:off x="8273429" y="4136059"/>
            <a:ext cx="170289" cy="1702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595706-92A4-49BF-83F6-FED605373021}"/>
              </a:ext>
            </a:extLst>
          </p:cNvPr>
          <p:cNvSpPr/>
          <p:nvPr/>
        </p:nvSpPr>
        <p:spPr>
          <a:xfrm>
            <a:off x="7805682" y="4868392"/>
            <a:ext cx="135132" cy="9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EA5D714-F22F-4851-A57D-D655784E5A92}"/>
              </a:ext>
            </a:extLst>
          </p:cNvPr>
          <p:cNvGrpSpPr/>
          <p:nvPr/>
        </p:nvGrpSpPr>
        <p:grpSpPr>
          <a:xfrm>
            <a:off x="7235115" y="3576162"/>
            <a:ext cx="864090" cy="200055"/>
            <a:chOff x="5927309" y="4042178"/>
            <a:chExt cx="864090" cy="20005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DDBECCA-C171-47E7-BD4A-5D05113936D3}"/>
                </a:ext>
              </a:extLst>
            </p:cNvPr>
            <p:cNvSpPr/>
            <p:nvPr/>
          </p:nvSpPr>
          <p:spPr>
            <a:xfrm>
              <a:off x="6108174" y="4068867"/>
              <a:ext cx="502360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528019D-7B1C-49CB-9AAE-45F15C3C1CDE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Frankfurt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481477B-067F-4A95-9376-C8DE89B1794C}"/>
              </a:ext>
            </a:extLst>
          </p:cNvPr>
          <p:cNvGrpSpPr/>
          <p:nvPr/>
        </p:nvGrpSpPr>
        <p:grpSpPr>
          <a:xfrm>
            <a:off x="6941592" y="4683726"/>
            <a:ext cx="864090" cy="184666"/>
            <a:chOff x="5927309" y="4046579"/>
            <a:chExt cx="864090" cy="18466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4A6A5E4-8C6E-4D24-91B8-AE39A5E1E494}"/>
                </a:ext>
              </a:extLst>
            </p:cNvPr>
            <p:cNvSpPr/>
            <p:nvPr/>
          </p:nvSpPr>
          <p:spPr>
            <a:xfrm>
              <a:off x="6235032" y="4068867"/>
              <a:ext cx="248644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F952B9-7EBE-4C70-B8F7-0B3D590E34DF}"/>
                </a:ext>
              </a:extLst>
            </p:cNvPr>
            <p:cNvSpPr txBox="1"/>
            <p:nvPr/>
          </p:nvSpPr>
          <p:spPr>
            <a:xfrm>
              <a:off x="5927309" y="4046579"/>
              <a:ext cx="864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Bern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E7DAD9-ADD0-4702-86DE-C436AC22F178}"/>
              </a:ext>
            </a:extLst>
          </p:cNvPr>
          <p:cNvGrpSpPr/>
          <p:nvPr/>
        </p:nvGrpSpPr>
        <p:grpSpPr>
          <a:xfrm>
            <a:off x="7601098" y="4800914"/>
            <a:ext cx="864090" cy="184666"/>
            <a:chOff x="5927309" y="4046579"/>
            <a:chExt cx="864090" cy="184666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275EC508-BB5D-45A3-911F-C9CEFE8783E3}"/>
                </a:ext>
              </a:extLst>
            </p:cNvPr>
            <p:cNvSpPr/>
            <p:nvPr/>
          </p:nvSpPr>
          <p:spPr>
            <a:xfrm>
              <a:off x="6171137" y="4068867"/>
              <a:ext cx="376434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59ECB44-9216-4DE1-8B91-068DA88A019A}"/>
                </a:ext>
              </a:extLst>
            </p:cNvPr>
            <p:cNvSpPr txBox="1"/>
            <p:nvPr/>
          </p:nvSpPr>
          <p:spPr>
            <a:xfrm>
              <a:off x="5927309" y="4046579"/>
              <a:ext cx="8640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Lugano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6562F080-F478-4FC6-9E04-CD64F0DEA29D}"/>
              </a:ext>
            </a:extLst>
          </p:cNvPr>
          <p:cNvSpPr/>
          <p:nvPr/>
        </p:nvSpPr>
        <p:spPr>
          <a:xfrm>
            <a:off x="7671452" y="4831301"/>
            <a:ext cx="135132" cy="1351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135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9E6C8E2-9A79-43AB-9A6F-904A9FE12C7B}"/>
              </a:ext>
            </a:extLst>
          </p:cNvPr>
          <p:cNvGrpSpPr/>
          <p:nvPr/>
        </p:nvGrpSpPr>
        <p:grpSpPr>
          <a:xfrm>
            <a:off x="7197625" y="4204004"/>
            <a:ext cx="864090" cy="230832"/>
            <a:chOff x="5927309" y="4042178"/>
            <a:chExt cx="864090" cy="230832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A877F566-DF4A-4939-BB99-044FAC4B345B}"/>
                </a:ext>
              </a:extLst>
            </p:cNvPr>
            <p:cNvSpPr/>
            <p:nvPr/>
          </p:nvSpPr>
          <p:spPr>
            <a:xfrm>
              <a:off x="6120489" y="4068867"/>
              <a:ext cx="477730" cy="170860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100F454-C7CA-4482-A5EF-AD2B2935C8F6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Zürich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30997D8-9D7B-4EE2-9EE6-9A2AA4437F1D}"/>
              </a:ext>
            </a:extLst>
          </p:cNvPr>
          <p:cNvGrpSpPr/>
          <p:nvPr/>
        </p:nvGrpSpPr>
        <p:grpSpPr>
          <a:xfrm>
            <a:off x="7926528" y="3923091"/>
            <a:ext cx="864090" cy="200055"/>
            <a:chOff x="5927309" y="4042178"/>
            <a:chExt cx="864090" cy="200055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453783E0-B654-4D5D-A129-A232305665D2}"/>
                </a:ext>
              </a:extLst>
            </p:cNvPr>
            <p:cNvSpPr/>
            <p:nvPr/>
          </p:nvSpPr>
          <p:spPr>
            <a:xfrm>
              <a:off x="6117970" y="4068867"/>
              <a:ext cx="482769" cy="139681"/>
            </a:xfrm>
            <a:prstGeom prst="roundRect">
              <a:avLst/>
            </a:prstGeom>
            <a:solidFill>
              <a:srgbClr val="3A2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6D942D-B493-48C9-B413-4C32781CE482}"/>
                </a:ext>
              </a:extLst>
            </p:cNvPr>
            <p:cNvSpPr txBox="1"/>
            <p:nvPr/>
          </p:nvSpPr>
          <p:spPr>
            <a:xfrm>
              <a:off x="5927309" y="4042178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München</a:t>
              </a:r>
            </a:p>
          </p:txBody>
        </p:sp>
      </p:grpSp>
      <p:cxnSp>
        <p:nvCxnSpPr>
          <p:cNvPr id="6" name="Google Shape;115;p22">
            <a:extLst>
              <a:ext uri="{FF2B5EF4-FFF2-40B4-BE49-F238E27FC236}">
                <a16:creationId xmlns:a16="http://schemas.microsoft.com/office/drawing/2014/main" id="{085CCC1E-45DC-4426-41AD-D387A2C045C8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703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170B7B-D641-7445-B8DB-29B6A9215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CA0D31-A554-5242-B2BA-9A2257827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13714"/>
            <a:ext cx="9199687" cy="2409442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05D2C57-1E41-F54B-A7D7-CE840A8CD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779662"/>
            <a:ext cx="2304257" cy="43204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C31DC2D-CAD3-2242-9651-4828EEAAC746}"/>
              </a:ext>
            </a:extLst>
          </p:cNvPr>
          <p:cNvSpPr txBox="1">
            <a:spLocks/>
          </p:cNvSpPr>
          <p:nvPr/>
        </p:nvSpPr>
        <p:spPr>
          <a:xfrm>
            <a:off x="468313" y="2656521"/>
            <a:ext cx="4702115" cy="1292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 kern="1200">
                <a:solidFill>
                  <a:schemeClr val="tx1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uisse Int'l" pitchFamily="34" charset="0"/>
              <a:buChar char="–"/>
              <a:tabLst>
                <a:tab pos="2154238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uisse Int'l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84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de-CH" dirty="0">
                <a:solidFill>
                  <a:schemeClr val="tx2"/>
                </a:solidFill>
              </a:rPr>
              <a:t>Von Daten zu Erkenntnissen zu fundierten Entscheidungen. Intelligent, zuverlässig und am Puls der Zeit.</a:t>
            </a:r>
          </a:p>
          <a:p>
            <a:pPr fontAlgn="base">
              <a:lnSpc>
                <a:spcPct val="100000"/>
              </a:lnSpc>
            </a:pPr>
            <a:r>
              <a:rPr lang="de-CH" sz="700" dirty="0">
                <a:solidFill>
                  <a:schemeClr val="tx2"/>
                </a:solidFill>
              </a:rPr>
              <a:t>Wüest Dimensions ist die umfassende digitale Lösung für professionelles Real Estate Management.  Aktives Asset und Portfoliomanagement, Bewertung, Benchmarking, Performance- und Risiko-Analysen sowie Nachhaltigkeits-Ratings. Die modularen Anwendungen eröffnen neue Dimensionen für eine nachhaltige Wertschöpfung.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</a:pPr>
            <a:r>
              <a:rPr lang="de-CH" dirty="0">
                <a:solidFill>
                  <a:schemeClr val="tx2"/>
                </a:solidFill>
              </a:rPr>
              <a:t>Von der Branche anerkannt, mit diversen Awards prämiert</a:t>
            </a:r>
            <a:br>
              <a:rPr lang="de-CH" dirty="0">
                <a:solidFill>
                  <a:schemeClr val="tx2"/>
                </a:solidFill>
              </a:rPr>
            </a:br>
            <a:r>
              <a:rPr lang="de-CH" dirty="0">
                <a:solidFill>
                  <a:schemeClr val="tx2"/>
                </a:solidFill>
              </a:rPr>
              <a:t>sowie sicher und nachhaltig betrieben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10" name="Google Shape;177;p25">
            <a:extLst>
              <a:ext uri="{FF2B5EF4-FFF2-40B4-BE49-F238E27FC236}">
                <a16:creationId xmlns:a16="http://schemas.microsoft.com/office/drawing/2014/main" id="{37D921FA-DD86-5649-A098-78F6BABFA6EF}"/>
              </a:ext>
            </a:extLst>
          </p:cNvPr>
          <p:cNvCxnSpPr>
            <a:cxnSpLocks/>
          </p:cNvCxnSpPr>
          <p:nvPr/>
        </p:nvCxnSpPr>
        <p:spPr>
          <a:xfrm flipV="1">
            <a:off x="7055074" y="2569015"/>
            <a:ext cx="0" cy="864658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" name="Google Shape;150;p25">
            <a:extLst>
              <a:ext uri="{FF2B5EF4-FFF2-40B4-BE49-F238E27FC236}">
                <a16:creationId xmlns:a16="http://schemas.microsoft.com/office/drawing/2014/main" id="{A5FC463D-7109-D146-BD53-7BF246664CD3}"/>
              </a:ext>
            </a:extLst>
          </p:cNvPr>
          <p:cNvSpPr txBox="1"/>
          <p:nvPr/>
        </p:nvSpPr>
        <p:spPr>
          <a:xfrm>
            <a:off x="5488027" y="2762154"/>
            <a:ext cx="8694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2305F"/>
              </a:buClr>
              <a:buSzPts val="7500"/>
            </a:pPr>
            <a:r>
              <a:rPr lang="de-DE" sz="2800" b="1" spc="-150" dirty="0">
                <a:solidFill>
                  <a:schemeClr val="accent1"/>
                </a:solidFill>
                <a:latin typeface="Suisse Int'l Semi Bold" panose="020B0504000000000000" pitchFamily="34" charset="77"/>
              </a:rPr>
              <a:t>550</a:t>
            </a:r>
            <a:endParaRPr lang="de-DE" sz="3200" b="1" spc="-150" dirty="0">
              <a:solidFill>
                <a:schemeClr val="accent1"/>
              </a:solidFill>
              <a:latin typeface="Suisse Int'l Semi Bold" panose="020B0504000000000000" pitchFamily="34" charset="77"/>
            </a:endParaRPr>
          </a:p>
        </p:txBody>
      </p:sp>
      <p:sp>
        <p:nvSpPr>
          <p:cNvPr id="14" name="Google Shape;151;p25">
            <a:extLst>
              <a:ext uri="{FF2B5EF4-FFF2-40B4-BE49-F238E27FC236}">
                <a16:creationId xmlns:a16="http://schemas.microsoft.com/office/drawing/2014/main" id="{79253EDD-5255-024A-96C4-6FE789F50D2A}"/>
              </a:ext>
            </a:extLst>
          </p:cNvPr>
          <p:cNvSpPr txBox="1"/>
          <p:nvPr/>
        </p:nvSpPr>
        <p:spPr>
          <a:xfrm>
            <a:off x="7198373" y="2792932"/>
            <a:ext cx="1545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2305F"/>
              </a:buClr>
              <a:buSzPts val="7500"/>
            </a:pPr>
            <a:r>
              <a:rPr lang="de-DE" sz="2800" b="1" spc="-150" dirty="0">
                <a:solidFill>
                  <a:schemeClr val="tx2"/>
                </a:solidFill>
                <a:latin typeface="Suisse Int'l Semi Bold" panose="020B0504000000000000" pitchFamily="34" charset="77"/>
                <a:sym typeface="Arial"/>
              </a:rPr>
              <a:t>10‘000</a:t>
            </a:r>
            <a:endParaRPr lang="de-DE" sz="2800" b="1" spc="-150" dirty="0">
              <a:solidFill>
                <a:schemeClr val="tx2"/>
              </a:solidFill>
              <a:latin typeface="Suisse Int'l Semi Bold" panose="020B0504000000000000" pitchFamily="34" charset="77"/>
            </a:endParaRPr>
          </a:p>
        </p:txBody>
      </p:sp>
      <p:sp>
        <p:nvSpPr>
          <p:cNvPr id="16" name="Google Shape;153;p25">
            <a:extLst>
              <a:ext uri="{FF2B5EF4-FFF2-40B4-BE49-F238E27FC236}">
                <a16:creationId xmlns:a16="http://schemas.microsoft.com/office/drawing/2014/main" id="{B13C6C26-1224-8140-96A4-5EA2539C7EE7}"/>
              </a:ext>
            </a:extLst>
          </p:cNvPr>
          <p:cNvSpPr txBox="1"/>
          <p:nvPr/>
        </p:nvSpPr>
        <p:spPr>
          <a:xfrm>
            <a:off x="5495136" y="3665305"/>
            <a:ext cx="14655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2305F"/>
              </a:buClr>
              <a:buSzPts val="7500"/>
            </a:pPr>
            <a:r>
              <a:rPr lang="de-DE" sz="2800" b="1" dirty="0">
                <a:solidFill>
                  <a:schemeClr val="tx2"/>
                </a:solidFill>
                <a:latin typeface="Suisse Int'l Semi Bold" panose="020B0504000000000000" pitchFamily="34" charset="77"/>
                <a:cs typeface="Arial"/>
                <a:sym typeface="Arial"/>
              </a:rPr>
              <a:t>50</a:t>
            </a:r>
            <a:r>
              <a:rPr lang="de-DE" sz="2800" b="1" spc="-150" dirty="0">
                <a:solidFill>
                  <a:schemeClr val="tx2"/>
                </a:solidFill>
                <a:latin typeface="Suisse Int'l Semi Bold" panose="020B0504000000000000" pitchFamily="34" charset="77"/>
                <a:sym typeface="Arial"/>
              </a:rPr>
              <a:t>‘</a:t>
            </a:r>
            <a:r>
              <a:rPr lang="de-DE" sz="2800" b="1" dirty="0">
                <a:solidFill>
                  <a:schemeClr val="tx2"/>
                </a:solidFill>
                <a:latin typeface="Suisse Int'l Semi Bold" panose="020B0504000000000000" pitchFamily="34" charset="77"/>
                <a:cs typeface="Arial"/>
                <a:sym typeface="Arial"/>
              </a:rPr>
              <a:t>000</a:t>
            </a:r>
            <a:endParaRPr lang="de-DE" sz="2800" b="1" dirty="0">
              <a:solidFill>
                <a:schemeClr val="tx2"/>
              </a:solidFill>
              <a:latin typeface="Suisse Int'l Semi Bold" panose="020B0504000000000000" pitchFamily="34" charset="77"/>
            </a:endParaRPr>
          </a:p>
        </p:txBody>
      </p:sp>
      <p:sp>
        <p:nvSpPr>
          <p:cNvPr id="17" name="Google Shape;154;p25">
            <a:extLst>
              <a:ext uri="{FF2B5EF4-FFF2-40B4-BE49-F238E27FC236}">
                <a16:creationId xmlns:a16="http://schemas.microsoft.com/office/drawing/2014/main" id="{C9063580-472A-414F-840B-0FFA5A6C301F}"/>
              </a:ext>
            </a:extLst>
          </p:cNvPr>
          <p:cNvSpPr txBox="1"/>
          <p:nvPr/>
        </p:nvSpPr>
        <p:spPr>
          <a:xfrm>
            <a:off x="7262496" y="3696082"/>
            <a:ext cx="13615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2305F"/>
              </a:buClr>
              <a:buSzPts val="7500"/>
            </a:pPr>
            <a:r>
              <a:rPr lang="de-DE" sz="2800" b="1" spc="-150" dirty="0">
                <a:solidFill>
                  <a:schemeClr val="accent1"/>
                </a:solidFill>
                <a:latin typeface="Suisse Int'l Semi Bold" panose="020B0504000000000000" pitchFamily="34" charset="77"/>
                <a:sym typeface="Arial"/>
              </a:rPr>
              <a:t>750‘000</a:t>
            </a:r>
            <a:endParaRPr lang="de-DE" sz="2800" b="1" spc="-150" dirty="0">
              <a:solidFill>
                <a:schemeClr val="accent1"/>
              </a:solidFill>
              <a:latin typeface="Suisse Int'l Semi Bold" panose="020B0504000000000000" pitchFamily="34" charset="77"/>
            </a:endParaRPr>
          </a:p>
        </p:txBody>
      </p:sp>
      <p:sp>
        <p:nvSpPr>
          <p:cNvPr id="19" name="Google Shape;156;p25">
            <a:extLst>
              <a:ext uri="{FF2B5EF4-FFF2-40B4-BE49-F238E27FC236}">
                <a16:creationId xmlns:a16="http://schemas.microsoft.com/office/drawing/2014/main" id="{B8275316-A3E7-C340-B188-69BB096CCE86}"/>
              </a:ext>
            </a:extLst>
          </p:cNvPr>
          <p:cNvSpPr txBox="1"/>
          <p:nvPr/>
        </p:nvSpPr>
        <p:spPr>
          <a:xfrm>
            <a:off x="5504689" y="3242708"/>
            <a:ext cx="130162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de-DE" sz="1000" dirty="0">
                <a:solidFill>
                  <a:schemeClr val="tx2"/>
                </a:solidFill>
              </a:rPr>
              <a:t>Aktive Lizenznehmer</a:t>
            </a:r>
          </a:p>
        </p:txBody>
      </p:sp>
      <p:sp>
        <p:nvSpPr>
          <p:cNvPr id="21" name="Google Shape;158;p25">
            <a:extLst>
              <a:ext uri="{FF2B5EF4-FFF2-40B4-BE49-F238E27FC236}">
                <a16:creationId xmlns:a16="http://schemas.microsoft.com/office/drawing/2014/main" id="{2F533CBE-79EE-4747-A6FF-592AB8BF3E91}"/>
              </a:ext>
            </a:extLst>
          </p:cNvPr>
          <p:cNvSpPr txBox="1"/>
          <p:nvPr/>
        </p:nvSpPr>
        <p:spPr>
          <a:xfrm>
            <a:off x="5488027" y="4098344"/>
            <a:ext cx="15635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de-DE" sz="1000" dirty="0">
                <a:solidFill>
                  <a:schemeClr val="tx2"/>
                </a:solidFill>
              </a:rPr>
              <a:t>Webservice-Anfragen pro Tag</a:t>
            </a:r>
          </a:p>
        </p:txBody>
      </p:sp>
      <p:sp>
        <p:nvSpPr>
          <p:cNvPr id="24" name="Google Shape;161;p25">
            <a:extLst>
              <a:ext uri="{FF2B5EF4-FFF2-40B4-BE49-F238E27FC236}">
                <a16:creationId xmlns:a16="http://schemas.microsoft.com/office/drawing/2014/main" id="{5CD5546B-C485-A34C-8942-0FFD63584C00}"/>
              </a:ext>
            </a:extLst>
          </p:cNvPr>
          <p:cNvSpPr txBox="1"/>
          <p:nvPr/>
        </p:nvSpPr>
        <p:spPr>
          <a:xfrm>
            <a:off x="7222692" y="3242885"/>
            <a:ext cx="75246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de-DE" sz="1000" dirty="0">
                <a:solidFill>
                  <a:schemeClr val="tx2"/>
                </a:solidFill>
              </a:rPr>
              <a:t>Aktive User</a:t>
            </a:r>
          </a:p>
        </p:txBody>
      </p:sp>
      <p:cxnSp>
        <p:nvCxnSpPr>
          <p:cNvPr id="25" name="Google Shape;172;p25">
            <a:extLst>
              <a:ext uri="{FF2B5EF4-FFF2-40B4-BE49-F238E27FC236}">
                <a16:creationId xmlns:a16="http://schemas.microsoft.com/office/drawing/2014/main" id="{40CB0B62-00AC-0C43-AB5D-DAAAD7D65EA8}"/>
              </a:ext>
            </a:extLst>
          </p:cNvPr>
          <p:cNvCxnSpPr/>
          <p:nvPr/>
        </p:nvCxnSpPr>
        <p:spPr>
          <a:xfrm>
            <a:off x="5495378" y="3517961"/>
            <a:ext cx="1492556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" name="Google Shape;173;p25">
            <a:extLst>
              <a:ext uri="{FF2B5EF4-FFF2-40B4-BE49-F238E27FC236}">
                <a16:creationId xmlns:a16="http://schemas.microsoft.com/office/drawing/2014/main" id="{DB15B566-973C-7B48-9652-BB01E9F0F2F8}"/>
              </a:ext>
            </a:extLst>
          </p:cNvPr>
          <p:cNvCxnSpPr>
            <a:cxnSpLocks/>
          </p:cNvCxnSpPr>
          <p:nvPr/>
        </p:nvCxnSpPr>
        <p:spPr>
          <a:xfrm>
            <a:off x="7107998" y="3517961"/>
            <a:ext cx="1516051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" name="Google Shape;175;p25">
            <a:extLst>
              <a:ext uri="{FF2B5EF4-FFF2-40B4-BE49-F238E27FC236}">
                <a16:creationId xmlns:a16="http://schemas.microsoft.com/office/drawing/2014/main" id="{BF508D1A-2C68-C54E-B62C-3B27BB740F8C}"/>
              </a:ext>
            </a:extLst>
          </p:cNvPr>
          <p:cNvCxnSpPr/>
          <p:nvPr/>
        </p:nvCxnSpPr>
        <p:spPr>
          <a:xfrm rot="10800000">
            <a:off x="7052400" y="3577942"/>
            <a:ext cx="0" cy="789682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22AE75EE-D092-9349-A9A5-186CC9E63928}"/>
              </a:ext>
            </a:extLst>
          </p:cNvPr>
          <p:cNvSpPr txBox="1">
            <a:spLocks/>
          </p:cNvSpPr>
          <p:nvPr/>
        </p:nvSpPr>
        <p:spPr>
          <a:xfrm>
            <a:off x="5480951" y="3280223"/>
            <a:ext cx="1563597" cy="153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1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1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endParaRPr lang="de-DE" sz="700" dirty="0"/>
          </a:p>
        </p:txBody>
      </p:sp>
      <p:sp>
        <p:nvSpPr>
          <p:cNvPr id="36" name="Google Shape;158;p25">
            <a:extLst>
              <a:ext uri="{FF2B5EF4-FFF2-40B4-BE49-F238E27FC236}">
                <a16:creationId xmlns:a16="http://schemas.microsoft.com/office/drawing/2014/main" id="{63FC11D4-500D-0F46-9F92-5075518F26E9}"/>
              </a:ext>
            </a:extLst>
          </p:cNvPr>
          <p:cNvSpPr txBox="1"/>
          <p:nvPr/>
        </p:nvSpPr>
        <p:spPr>
          <a:xfrm>
            <a:off x="7277817" y="4099548"/>
            <a:ext cx="147738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900"/>
              <a:defRPr sz="1333"/>
            </a:lvl1pPr>
          </a:lstStyle>
          <a:p>
            <a:r>
              <a:rPr lang="de-DE" sz="1000" dirty="0">
                <a:solidFill>
                  <a:schemeClr val="tx2"/>
                </a:solidFill>
              </a:rPr>
              <a:t>DCF-Bewertungen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5A364C3D-5E84-444E-A9CD-56D02684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59314"/>
            <a:ext cx="2122488" cy="252413"/>
          </a:xfrm>
        </p:spPr>
        <p:txBody>
          <a:bodyPr/>
          <a:lstStyle/>
          <a:p>
            <a:fld id="{21F32E3C-B331-4EA3-B12A-A776C333CBB1}" type="slidenum">
              <a:rPr lang="de-CH" smtClean="0"/>
              <a:t>5</a:t>
            </a:fld>
            <a:endParaRPr lang="de-CH" dirty="0"/>
          </a:p>
        </p:txBody>
      </p:sp>
      <p:cxnSp>
        <p:nvCxnSpPr>
          <p:cNvPr id="32" name="Google Shape;172;p25">
            <a:extLst>
              <a:ext uri="{FF2B5EF4-FFF2-40B4-BE49-F238E27FC236}">
                <a16:creationId xmlns:a16="http://schemas.microsoft.com/office/drawing/2014/main" id="{25EC4436-11E2-EA48-8DF3-B4EEB4B96220}"/>
              </a:ext>
            </a:extLst>
          </p:cNvPr>
          <p:cNvCxnSpPr>
            <a:cxnSpLocks/>
          </p:cNvCxnSpPr>
          <p:nvPr/>
        </p:nvCxnSpPr>
        <p:spPr>
          <a:xfrm flipV="1">
            <a:off x="467548" y="3517869"/>
            <a:ext cx="4176459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72290-228C-20AD-D10D-C1AFD75E6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2" y="4020974"/>
            <a:ext cx="4727816" cy="7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E903DA-321F-BE43-AA61-E6B6468C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t>6</a:t>
            </a:fld>
            <a:endParaRPr lang="de-CH"/>
          </a:p>
        </p:txBody>
      </p:sp>
      <p:sp>
        <p:nvSpPr>
          <p:cNvPr id="30" name="Google Shape;249;gdd1c1abf25_0_163">
            <a:extLst>
              <a:ext uri="{FF2B5EF4-FFF2-40B4-BE49-F238E27FC236}">
                <a16:creationId xmlns:a16="http://schemas.microsoft.com/office/drawing/2014/main" id="{B3AD29D0-9BBD-9646-B084-CD8AE0BFA78E}"/>
              </a:ext>
            </a:extLst>
          </p:cNvPr>
          <p:cNvSpPr/>
          <p:nvPr/>
        </p:nvSpPr>
        <p:spPr>
          <a:xfrm flipH="1">
            <a:off x="446695" y="3719031"/>
            <a:ext cx="314536" cy="677872"/>
          </a:xfrm>
          <a:prstGeom prst="rect">
            <a:avLst/>
          </a:prstGeom>
          <a:solidFill>
            <a:srgbClr val="3A2F55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2" name="Rectangle 83">
            <a:extLst>
              <a:ext uri="{FF2B5EF4-FFF2-40B4-BE49-F238E27FC236}">
                <a16:creationId xmlns:a16="http://schemas.microsoft.com/office/drawing/2014/main" id="{05B1CF2A-1E47-0A45-B391-17790F9C7BDD}"/>
              </a:ext>
            </a:extLst>
          </p:cNvPr>
          <p:cNvSpPr/>
          <p:nvPr/>
        </p:nvSpPr>
        <p:spPr>
          <a:xfrm flipH="1">
            <a:off x="447896" y="2890896"/>
            <a:ext cx="291426" cy="828135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247;gdd1c1abf25_0_163">
            <a:extLst>
              <a:ext uri="{FF2B5EF4-FFF2-40B4-BE49-F238E27FC236}">
                <a16:creationId xmlns:a16="http://schemas.microsoft.com/office/drawing/2014/main" id="{754C27C3-FE1D-6746-A99C-15B709A74852}"/>
              </a:ext>
            </a:extLst>
          </p:cNvPr>
          <p:cNvSpPr/>
          <p:nvPr/>
        </p:nvSpPr>
        <p:spPr>
          <a:xfrm flipH="1">
            <a:off x="467933" y="1245020"/>
            <a:ext cx="281188" cy="651296"/>
          </a:xfrm>
          <a:prstGeom prst="rect">
            <a:avLst/>
          </a:prstGeom>
          <a:solidFill>
            <a:srgbClr val="C4C4C4">
              <a:alpha val="1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8" name="Google Shape;248;gdd1c1abf25_0_163">
            <a:extLst>
              <a:ext uri="{FF2B5EF4-FFF2-40B4-BE49-F238E27FC236}">
                <a16:creationId xmlns:a16="http://schemas.microsoft.com/office/drawing/2014/main" id="{8D7F780B-6F9C-CC4E-92E8-BB78342C978F}"/>
              </a:ext>
            </a:extLst>
          </p:cNvPr>
          <p:cNvSpPr/>
          <p:nvPr/>
        </p:nvSpPr>
        <p:spPr>
          <a:xfrm>
            <a:off x="460087" y="1892929"/>
            <a:ext cx="291425" cy="1005348"/>
          </a:xfrm>
          <a:prstGeom prst="rect">
            <a:avLst/>
          </a:prstGeom>
          <a:solidFill>
            <a:schemeClr val="bg1">
              <a:lumMod val="65000"/>
              <a:alpha val="991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9" name="Google Shape;247;gdd1c1abf25_0_163">
            <a:extLst>
              <a:ext uri="{FF2B5EF4-FFF2-40B4-BE49-F238E27FC236}">
                <a16:creationId xmlns:a16="http://schemas.microsoft.com/office/drawing/2014/main" id="{500A60BB-1205-7041-8908-CF4C72D957AC}"/>
              </a:ext>
            </a:extLst>
          </p:cNvPr>
          <p:cNvSpPr/>
          <p:nvPr/>
        </p:nvSpPr>
        <p:spPr>
          <a:xfrm>
            <a:off x="749122" y="1241633"/>
            <a:ext cx="7973076" cy="651296"/>
          </a:xfrm>
          <a:prstGeom prst="rect">
            <a:avLst/>
          </a:prstGeom>
          <a:solidFill>
            <a:srgbClr val="C4C4C4">
              <a:alpha val="37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0" name="Google Shape;248;gdd1c1abf25_0_163">
            <a:extLst>
              <a:ext uri="{FF2B5EF4-FFF2-40B4-BE49-F238E27FC236}">
                <a16:creationId xmlns:a16="http://schemas.microsoft.com/office/drawing/2014/main" id="{D267D5D9-1806-8243-B673-17E19F98FD4C}"/>
              </a:ext>
            </a:extLst>
          </p:cNvPr>
          <p:cNvSpPr/>
          <p:nvPr/>
        </p:nvSpPr>
        <p:spPr>
          <a:xfrm>
            <a:off x="750595" y="1892929"/>
            <a:ext cx="7972797" cy="1005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1" name="Google Shape;249;gdd1c1abf25_0_163">
            <a:extLst>
              <a:ext uri="{FF2B5EF4-FFF2-40B4-BE49-F238E27FC236}">
                <a16:creationId xmlns:a16="http://schemas.microsoft.com/office/drawing/2014/main" id="{22D73880-37E2-AE44-8ADD-D56BCAB24844}"/>
              </a:ext>
            </a:extLst>
          </p:cNvPr>
          <p:cNvSpPr/>
          <p:nvPr/>
        </p:nvSpPr>
        <p:spPr>
          <a:xfrm>
            <a:off x="750602" y="2897922"/>
            <a:ext cx="7972797" cy="1506007"/>
          </a:xfrm>
          <a:prstGeom prst="rect">
            <a:avLst/>
          </a:prstGeom>
          <a:solidFill>
            <a:srgbClr val="3A2F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2" name="Google Shape;250;gdd1c1abf25_0_163">
            <a:extLst>
              <a:ext uri="{FF2B5EF4-FFF2-40B4-BE49-F238E27FC236}">
                <a16:creationId xmlns:a16="http://schemas.microsoft.com/office/drawing/2014/main" id="{544E50BE-7DD9-CB41-AD02-A3CF563CC636}"/>
              </a:ext>
            </a:extLst>
          </p:cNvPr>
          <p:cNvSpPr txBox="1"/>
          <p:nvPr/>
        </p:nvSpPr>
        <p:spPr>
          <a:xfrm rot="16200000">
            <a:off x="166854" y="2334126"/>
            <a:ext cx="8535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92F55"/>
                </a:solidFill>
              </a:rPr>
              <a:t>Modules</a:t>
            </a:r>
          </a:p>
        </p:txBody>
      </p:sp>
      <p:sp>
        <p:nvSpPr>
          <p:cNvPr id="43" name="Google Shape;258;gdd1c1abf25_0_163">
            <a:extLst>
              <a:ext uri="{FF2B5EF4-FFF2-40B4-BE49-F238E27FC236}">
                <a16:creationId xmlns:a16="http://schemas.microsoft.com/office/drawing/2014/main" id="{7F34857C-1391-994B-BD1B-196759C6C539}"/>
              </a:ext>
            </a:extLst>
          </p:cNvPr>
          <p:cNvSpPr txBox="1"/>
          <p:nvPr/>
        </p:nvSpPr>
        <p:spPr>
          <a:xfrm rot="16200000">
            <a:off x="228878" y="1523246"/>
            <a:ext cx="7533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Categories</a:t>
            </a:r>
          </a:p>
        </p:txBody>
      </p:sp>
      <p:sp>
        <p:nvSpPr>
          <p:cNvPr id="44" name="Google Shape;265;gdd1c1abf25_0_163">
            <a:extLst>
              <a:ext uri="{FF2B5EF4-FFF2-40B4-BE49-F238E27FC236}">
                <a16:creationId xmlns:a16="http://schemas.microsoft.com/office/drawing/2014/main" id="{439B801D-D63C-1143-AF63-D9FE52F8581A}"/>
              </a:ext>
            </a:extLst>
          </p:cNvPr>
          <p:cNvSpPr/>
          <p:nvPr/>
        </p:nvSpPr>
        <p:spPr>
          <a:xfrm>
            <a:off x="6768064" y="1332514"/>
            <a:ext cx="1891298" cy="5049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A2F55"/>
                </a:solidFill>
              </a:rPr>
              <a:t>Process Management</a:t>
            </a:r>
            <a:endParaRPr lang="en-US" sz="1500" b="1">
              <a:solidFill>
                <a:srgbClr val="3A2F55"/>
              </a:solidFill>
            </a:endParaRPr>
          </a:p>
        </p:txBody>
      </p:sp>
      <p:sp>
        <p:nvSpPr>
          <p:cNvPr id="45" name="Google Shape;266;gdd1c1abf25_0_163">
            <a:extLst>
              <a:ext uri="{FF2B5EF4-FFF2-40B4-BE49-F238E27FC236}">
                <a16:creationId xmlns:a16="http://schemas.microsoft.com/office/drawing/2014/main" id="{D273A5DC-81BF-434C-A3DF-EA8E096F2762}"/>
              </a:ext>
            </a:extLst>
          </p:cNvPr>
          <p:cNvSpPr/>
          <p:nvPr/>
        </p:nvSpPr>
        <p:spPr>
          <a:xfrm>
            <a:off x="813440" y="1332514"/>
            <a:ext cx="1872582" cy="5049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A2F55"/>
                </a:solidFill>
              </a:rPr>
              <a:t>Valuation</a:t>
            </a:r>
            <a:endParaRPr lang="en-US" sz="1500" b="1">
              <a:solidFill>
                <a:srgbClr val="3A2F55"/>
              </a:solidFill>
            </a:endParaRPr>
          </a:p>
        </p:txBody>
      </p:sp>
      <p:sp>
        <p:nvSpPr>
          <p:cNvPr id="46" name="Google Shape;267;gdd1c1abf25_0_163">
            <a:extLst>
              <a:ext uri="{FF2B5EF4-FFF2-40B4-BE49-F238E27FC236}">
                <a16:creationId xmlns:a16="http://schemas.microsoft.com/office/drawing/2014/main" id="{02CFF1B8-7E7B-B943-90B7-7FA0719CE557}"/>
              </a:ext>
            </a:extLst>
          </p:cNvPr>
          <p:cNvSpPr/>
          <p:nvPr/>
        </p:nvSpPr>
        <p:spPr>
          <a:xfrm>
            <a:off x="2746182" y="1332500"/>
            <a:ext cx="1945400" cy="5049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A2F55"/>
                </a:solidFill>
              </a:rPr>
              <a:t>Market Location Information</a:t>
            </a:r>
            <a:endParaRPr lang="en-US" sz="1500" b="1">
              <a:solidFill>
                <a:srgbClr val="3A2F55"/>
              </a:solidFill>
            </a:endParaRPr>
          </a:p>
        </p:txBody>
      </p:sp>
      <p:sp>
        <p:nvSpPr>
          <p:cNvPr id="47" name="Google Shape;268;gdd1c1abf25_0_163">
            <a:extLst>
              <a:ext uri="{FF2B5EF4-FFF2-40B4-BE49-F238E27FC236}">
                <a16:creationId xmlns:a16="http://schemas.microsoft.com/office/drawing/2014/main" id="{D48899BB-FC62-4941-BD4E-D907D24ED27A}"/>
              </a:ext>
            </a:extLst>
          </p:cNvPr>
          <p:cNvSpPr/>
          <p:nvPr/>
        </p:nvSpPr>
        <p:spPr>
          <a:xfrm>
            <a:off x="4751753" y="1332486"/>
            <a:ext cx="1945400" cy="5049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3A2F55"/>
                </a:solidFill>
              </a:rPr>
              <a:t>Investment Management</a:t>
            </a:r>
            <a:endParaRPr lang="en-US" sz="1500" b="1">
              <a:solidFill>
                <a:srgbClr val="3A2F55"/>
              </a:solidFill>
            </a:endParaRPr>
          </a:p>
        </p:txBody>
      </p:sp>
      <p:sp>
        <p:nvSpPr>
          <p:cNvPr id="48" name="Google Shape;269;gdd1c1abf25_0_163">
            <a:extLst>
              <a:ext uri="{FF2B5EF4-FFF2-40B4-BE49-F238E27FC236}">
                <a16:creationId xmlns:a16="http://schemas.microsoft.com/office/drawing/2014/main" id="{F35F9826-78ED-6140-97AA-FFCFC53291B3}"/>
              </a:ext>
            </a:extLst>
          </p:cNvPr>
          <p:cNvSpPr txBox="1"/>
          <p:nvPr/>
        </p:nvSpPr>
        <p:spPr>
          <a:xfrm rot="16200000">
            <a:off x="244104" y="4014001"/>
            <a:ext cx="699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92F55"/>
                </a:solidFill>
              </a:rPr>
              <a:t>Intelligence</a:t>
            </a:r>
          </a:p>
        </p:txBody>
      </p:sp>
      <p:sp>
        <p:nvSpPr>
          <p:cNvPr id="49" name="Google Shape;270;gdd1c1abf25_0_163">
            <a:extLst>
              <a:ext uri="{FF2B5EF4-FFF2-40B4-BE49-F238E27FC236}">
                <a16:creationId xmlns:a16="http://schemas.microsoft.com/office/drawing/2014/main" id="{2C3B67F0-B203-454C-8917-1A9B0D278D02}"/>
              </a:ext>
            </a:extLst>
          </p:cNvPr>
          <p:cNvSpPr/>
          <p:nvPr/>
        </p:nvSpPr>
        <p:spPr>
          <a:xfrm>
            <a:off x="3046539" y="3857775"/>
            <a:ext cx="1555382" cy="407700"/>
          </a:xfrm>
          <a:prstGeom prst="rect">
            <a:avLst/>
          </a:prstGeom>
          <a:solidFill>
            <a:schemeClr val="bg1">
              <a:alpha val="150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Models &amp; Ratings</a:t>
            </a:r>
          </a:p>
        </p:txBody>
      </p:sp>
      <p:sp>
        <p:nvSpPr>
          <p:cNvPr id="50" name="Google Shape;271;gdd1c1abf25_0_163">
            <a:extLst>
              <a:ext uri="{FF2B5EF4-FFF2-40B4-BE49-F238E27FC236}">
                <a16:creationId xmlns:a16="http://schemas.microsoft.com/office/drawing/2014/main" id="{B9AA3AD1-1434-0F4A-8E8A-667A912F61E3}"/>
              </a:ext>
            </a:extLst>
          </p:cNvPr>
          <p:cNvSpPr/>
          <p:nvPr/>
        </p:nvSpPr>
        <p:spPr>
          <a:xfrm>
            <a:off x="4745406" y="3857764"/>
            <a:ext cx="1555382" cy="407700"/>
          </a:xfrm>
          <a:prstGeom prst="rect">
            <a:avLst/>
          </a:prstGeom>
          <a:solidFill>
            <a:schemeClr val="bg1">
              <a:alpha val="150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Spatial location and real estate data</a:t>
            </a:r>
          </a:p>
        </p:txBody>
      </p:sp>
      <p:sp>
        <p:nvSpPr>
          <p:cNvPr id="51" name="Google Shape;272;gdd1c1abf25_0_163">
            <a:extLst>
              <a:ext uri="{FF2B5EF4-FFF2-40B4-BE49-F238E27FC236}">
                <a16:creationId xmlns:a16="http://schemas.microsoft.com/office/drawing/2014/main" id="{FE17A44F-7FAC-F04D-A52A-4E015EFDC714}"/>
              </a:ext>
            </a:extLst>
          </p:cNvPr>
          <p:cNvSpPr/>
          <p:nvPr/>
        </p:nvSpPr>
        <p:spPr>
          <a:xfrm>
            <a:off x="6444274" y="3857788"/>
            <a:ext cx="2215087" cy="407700"/>
          </a:xfrm>
          <a:prstGeom prst="rect">
            <a:avLst/>
          </a:prstGeom>
          <a:solidFill>
            <a:schemeClr val="bg1">
              <a:alpha val="150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Benchmarks &amp; Comparables</a:t>
            </a:r>
          </a:p>
        </p:txBody>
      </p:sp>
      <p:sp>
        <p:nvSpPr>
          <p:cNvPr id="52" name="Google Shape;273;gdd1c1abf25_0_163">
            <a:extLst>
              <a:ext uri="{FF2B5EF4-FFF2-40B4-BE49-F238E27FC236}">
                <a16:creationId xmlns:a16="http://schemas.microsoft.com/office/drawing/2014/main" id="{5BA9BCA0-9A86-BE44-898F-848A128B8C6D}"/>
              </a:ext>
            </a:extLst>
          </p:cNvPr>
          <p:cNvSpPr txBox="1"/>
          <p:nvPr/>
        </p:nvSpPr>
        <p:spPr>
          <a:xfrm>
            <a:off x="3434839" y="2991946"/>
            <a:ext cx="2604322" cy="16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bg1"/>
                </a:solidFill>
              </a:rPr>
              <a:t>Wüest </a:t>
            </a:r>
            <a:r>
              <a:rPr lang="en-US" sz="1200">
                <a:solidFill>
                  <a:schemeClr val="bg1"/>
                </a:solidFill>
              </a:rPr>
              <a:t>Dimensions Core</a:t>
            </a:r>
          </a:p>
        </p:txBody>
      </p:sp>
      <p:sp>
        <p:nvSpPr>
          <p:cNvPr id="53" name="Google Shape;275;gdd1c1abf25_0_163">
            <a:extLst>
              <a:ext uri="{FF2B5EF4-FFF2-40B4-BE49-F238E27FC236}">
                <a16:creationId xmlns:a16="http://schemas.microsoft.com/office/drawing/2014/main" id="{FDCEB385-259D-EE43-A7EF-2C4692D57DCF}"/>
              </a:ext>
            </a:extLst>
          </p:cNvPr>
          <p:cNvSpPr/>
          <p:nvPr/>
        </p:nvSpPr>
        <p:spPr>
          <a:xfrm>
            <a:off x="813440" y="3857778"/>
            <a:ext cx="2089614" cy="407700"/>
          </a:xfrm>
          <a:prstGeom prst="rect">
            <a:avLst/>
          </a:prstGeom>
          <a:solidFill>
            <a:schemeClr val="bg1">
              <a:alpha val="150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Artificial Intelligence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&amp; Machine Learning</a:t>
            </a:r>
          </a:p>
        </p:txBody>
      </p:sp>
      <p:sp>
        <p:nvSpPr>
          <p:cNvPr id="54" name="Google Shape;277;gdd1c1abf25_0_163">
            <a:extLst>
              <a:ext uri="{FF2B5EF4-FFF2-40B4-BE49-F238E27FC236}">
                <a16:creationId xmlns:a16="http://schemas.microsoft.com/office/drawing/2014/main" id="{45CB8284-E811-5947-B76A-4371B02D7E01}"/>
              </a:ext>
            </a:extLst>
          </p:cNvPr>
          <p:cNvSpPr txBox="1"/>
          <p:nvPr/>
        </p:nvSpPr>
        <p:spPr>
          <a:xfrm rot="16200000">
            <a:off x="288054" y="3259664"/>
            <a:ext cx="6111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55" name="Google Shape;278;gdd1c1abf25_0_163">
            <a:extLst>
              <a:ext uri="{FF2B5EF4-FFF2-40B4-BE49-F238E27FC236}">
                <a16:creationId xmlns:a16="http://schemas.microsoft.com/office/drawing/2014/main" id="{998BE9DE-C7DD-AC45-A1E7-C0A1B8A887BF}"/>
              </a:ext>
            </a:extLst>
          </p:cNvPr>
          <p:cNvSpPr/>
          <p:nvPr/>
        </p:nvSpPr>
        <p:spPr>
          <a:xfrm>
            <a:off x="6836271" y="3266528"/>
            <a:ext cx="1823090" cy="352500"/>
          </a:xfrm>
          <a:prstGeom prst="rect">
            <a:avLst/>
          </a:prstGeom>
          <a:solidFill>
            <a:schemeClr val="bg1">
              <a:alpha val="2324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Interfaces &amp; API</a:t>
            </a:r>
          </a:p>
        </p:txBody>
      </p:sp>
      <p:sp>
        <p:nvSpPr>
          <p:cNvPr id="56" name="Google Shape;279;gdd1c1abf25_0_163">
            <a:extLst>
              <a:ext uri="{FF2B5EF4-FFF2-40B4-BE49-F238E27FC236}">
                <a16:creationId xmlns:a16="http://schemas.microsoft.com/office/drawing/2014/main" id="{92437C3A-FB63-CA46-A2FD-209268EE8334}"/>
              </a:ext>
            </a:extLst>
          </p:cNvPr>
          <p:cNvSpPr/>
          <p:nvPr/>
        </p:nvSpPr>
        <p:spPr>
          <a:xfrm>
            <a:off x="2708945" y="3266528"/>
            <a:ext cx="1272398" cy="352500"/>
          </a:xfrm>
          <a:prstGeom prst="rect">
            <a:avLst/>
          </a:prstGeom>
          <a:solidFill>
            <a:schemeClr val="bg1">
              <a:alpha val="2324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57" name="Google Shape;280;gdd1c1abf25_0_163">
            <a:extLst>
              <a:ext uri="{FF2B5EF4-FFF2-40B4-BE49-F238E27FC236}">
                <a16:creationId xmlns:a16="http://schemas.microsoft.com/office/drawing/2014/main" id="{45739BC9-CCA7-C74A-88CE-44D22FC17179}"/>
              </a:ext>
            </a:extLst>
          </p:cNvPr>
          <p:cNvSpPr/>
          <p:nvPr/>
        </p:nvSpPr>
        <p:spPr>
          <a:xfrm>
            <a:off x="4084723" y="3266528"/>
            <a:ext cx="1272398" cy="352500"/>
          </a:xfrm>
          <a:prstGeom prst="rect">
            <a:avLst/>
          </a:prstGeom>
          <a:solidFill>
            <a:schemeClr val="bg1">
              <a:alpha val="2324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Reports</a:t>
            </a:r>
          </a:p>
        </p:txBody>
      </p:sp>
      <p:sp>
        <p:nvSpPr>
          <p:cNvPr id="58" name="Google Shape;281;gdd1c1abf25_0_163">
            <a:extLst>
              <a:ext uri="{FF2B5EF4-FFF2-40B4-BE49-F238E27FC236}">
                <a16:creationId xmlns:a16="http://schemas.microsoft.com/office/drawing/2014/main" id="{A62E9B9F-FD52-C447-8A9A-C5660FD5322F}"/>
              </a:ext>
            </a:extLst>
          </p:cNvPr>
          <p:cNvSpPr/>
          <p:nvPr/>
        </p:nvSpPr>
        <p:spPr>
          <a:xfrm>
            <a:off x="813440" y="3266528"/>
            <a:ext cx="1792121" cy="352500"/>
          </a:xfrm>
          <a:prstGeom prst="rect">
            <a:avLst/>
          </a:prstGeom>
          <a:solidFill>
            <a:schemeClr val="bg1">
              <a:alpha val="2324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BI &amp; Dashboards</a:t>
            </a:r>
          </a:p>
        </p:txBody>
      </p:sp>
      <p:sp>
        <p:nvSpPr>
          <p:cNvPr id="59" name="Google Shape;284;gdd1c1abf25_0_163">
            <a:extLst>
              <a:ext uri="{FF2B5EF4-FFF2-40B4-BE49-F238E27FC236}">
                <a16:creationId xmlns:a16="http://schemas.microsoft.com/office/drawing/2014/main" id="{3488E5A3-3FC1-DB4B-8FD0-43EE54E64D8E}"/>
              </a:ext>
            </a:extLst>
          </p:cNvPr>
          <p:cNvSpPr/>
          <p:nvPr/>
        </p:nvSpPr>
        <p:spPr>
          <a:xfrm>
            <a:off x="5460497" y="3266528"/>
            <a:ext cx="1272398" cy="352500"/>
          </a:xfrm>
          <a:prstGeom prst="rect">
            <a:avLst/>
          </a:prstGeom>
          <a:solidFill>
            <a:schemeClr val="bg1">
              <a:alpha val="2324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</a:rPr>
              <a:t>Business Expertise</a:t>
            </a:r>
          </a:p>
        </p:txBody>
      </p:sp>
      <p:sp>
        <p:nvSpPr>
          <p:cNvPr id="60" name="Google Shape;251;gdd1c1abf25_0_163">
            <a:extLst>
              <a:ext uri="{FF2B5EF4-FFF2-40B4-BE49-F238E27FC236}">
                <a16:creationId xmlns:a16="http://schemas.microsoft.com/office/drawing/2014/main" id="{17A642E5-5A39-8E4A-862F-E64DC92743DF}"/>
              </a:ext>
            </a:extLst>
          </p:cNvPr>
          <p:cNvSpPr txBox="1"/>
          <p:nvPr/>
        </p:nvSpPr>
        <p:spPr>
          <a:xfrm>
            <a:off x="724338" y="2494090"/>
            <a:ext cx="79059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Valuation &amp; Analytics</a:t>
            </a:r>
          </a:p>
        </p:txBody>
      </p:sp>
      <p:sp>
        <p:nvSpPr>
          <p:cNvPr id="61" name="Google Shape;252;gdd1c1abf25_0_163">
            <a:extLst>
              <a:ext uri="{FF2B5EF4-FFF2-40B4-BE49-F238E27FC236}">
                <a16:creationId xmlns:a16="http://schemas.microsoft.com/office/drawing/2014/main" id="{7138AA7B-7D5C-774B-AB12-F2EB84DA3697}"/>
              </a:ext>
            </a:extLst>
          </p:cNvPr>
          <p:cNvSpPr txBox="1"/>
          <p:nvPr/>
        </p:nvSpPr>
        <p:spPr>
          <a:xfrm>
            <a:off x="1568983" y="2494090"/>
            <a:ext cx="80056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Market &amp; Data Analysis</a:t>
            </a:r>
          </a:p>
        </p:txBody>
      </p:sp>
      <p:sp>
        <p:nvSpPr>
          <p:cNvPr id="62" name="Google Shape;253;gdd1c1abf25_0_163">
            <a:extLst>
              <a:ext uri="{FF2B5EF4-FFF2-40B4-BE49-F238E27FC236}">
                <a16:creationId xmlns:a16="http://schemas.microsoft.com/office/drawing/2014/main" id="{E568755F-618E-B546-AF82-EB4F7C9ACDA0}"/>
              </a:ext>
            </a:extLst>
          </p:cNvPr>
          <p:cNvSpPr txBox="1"/>
          <p:nvPr/>
        </p:nvSpPr>
        <p:spPr>
          <a:xfrm>
            <a:off x="2441623" y="2494094"/>
            <a:ext cx="90408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Asset &amp; Portfolio</a:t>
            </a:r>
            <a:br>
              <a:rPr lang="en-US" sz="700">
                <a:solidFill>
                  <a:srgbClr val="392F55"/>
                </a:solidFill>
              </a:rPr>
            </a:br>
            <a:r>
              <a:rPr lang="en-US" sz="700">
                <a:solidFill>
                  <a:srgbClr val="392F55"/>
                </a:solidFill>
              </a:rPr>
              <a:t>Management</a:t>
            </a:r>
          </a:p>
        </p:txBody>
      </p:sp>
      <p:sp>
        <p:nvSpPr>
          <p:cNvPr id="63" name="Google Shape;254;gdd1c1abf25_0_163">
            <a:extLst>
              <a:ext uri="{FF2B5EF4-FFF2-40B4-BE49-F238E27FC236}">
                <a16:creationId xmlns:a16="http://schemas.microsoft.com/office/drawing/2014/main" id="{68FA5F61-8D94-C04A-A065-67B7B5F4489D}"/>
              </a:ext>
            </a:extLst>
          </p:cNvPr>
          <p:cNvSpPr txBox="1"/>
          <p:nvPr/>
        </p:nvSpPr>
        <p:spPr>
          <a:xfrm>
            <a:off x="3408057" y="2494094"/>
            <a:ext cx="90408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Risk Management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&amp; Sustainability</a:t>
            </a:r>
          </a:p>
        </p:txBody>
      </p:sp>
      <p:sp>
        <p:nvSpPr>
          <p:cNvPr id="64" name="Google Shape;255;gdd1c1abf25_0_163">
            <a:extLst>
              <a:ext uri="{FF2B5EF4-FFF2-40B4-BE49-F238E27FC236}">
                <a16:creationId xmlns:a16="http://schemas.microsoft.com/office/drawing/2014/main" id="{B2281904-A1D0-3345-98CA-A3701B2B9E1F}"/>
              </a:ext>
            </a:extLst>
          </p:cNvPr>
          <p:cNvSpPr txBox="1"/>
          <p:nvPr/>
        </p:nvSpPr>
        <p:spPr>
          <a:xfrm>
            <a:off x="4413626" y="2494090"/>
            <a:ext cx="79059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Construction &amp; Development</a:t>
            </a:r>
          </a:p>
        </p:txBody>
      </p:sp>
      <p:sp>
        <p:nvSpPr>
          <p:cNvPr id="65" name="Google Shape;256;gdd1c1abf25_0_163">
            <a:extLst>
              <a:ext uri="{FF2B5EF4-FFF2-40B4-BE49-F238E27FC236}">
                <a16:creationId xmlns:a16="http://schemas.microsoft.com/office/drawing/2014/main" id="{A51ACFD0-2F49-A94B-916B-B55016DB2211}"/>
              </a:ext>
            </a:extLst>
          </p:cNvPr>
          <p:cNvSpPr txBox="1"/>
          <p:nvPr/>
        </p:nvSpPr>
        <p:spPr>
          <a:xfrm>
            <a:off x="5322168" y="2494090"/>
            <a:ext cx="79059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Accounting 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Controlling</a:t>
            </a:r>
          </a:p>
        </p:txBody>
      </p:sp>
      <p:sp>
        <p:nvSpPr>
          <p:cNvPr id="66" name="Google Shape;257;gdd1c1abf25_0_163">
            <a:extLst>
              <a:ext uri="{FF2B5EF4-FFF2-40B4-BE49-F238E27FC236}">
                <a16:creationId xmlns:a16="http://schemas.microsoft.com/office/drawing/2014/main" id="{528CC5AD-353F-0244-9E5C-3035125E7BD8}"/>
              </a:ext>
            </a:extLst>
          </p:cNvPr>
          <p:cNvSpPr txBox="1"/>
          <p:nvPr/>
        </p:nvSpPr>
        <p:spPr>
          <a:xfrm>
            <a:off x="6214530" y="2494090"/>
            <a:ext cx="80056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Fund </a:t>
            </a:r>
            <a:br>
              <a:rPr lang="en-US" sz="700">
                <a:solidFill>
                  <a:srgbClr val="392F55"/>
                </a:solidFill>
              </a:rPr>
            </a:br>
            <a:r>
              <a:rPr lang="en-US" sz="700">
                <a:solidFill>
                  <a:srgbClr val="392F55"/>
                </a:solidFill>
              </a:rPr>
              <a:t>Management</a:t>
            </a:r>
          </a:p>
        </p:txBody>
      </p:sp>
      <p:sp>
        <p:nvSpPr>
          <p:cNvPr id="67" name="Google Shape;274;gdd1c1abf25_0_163">
            <a:extLst>
              <a:ext uri="{FF2B5EF4-FFF2-40B4-BE49-F238E27FC236}">
                <a16:creationId xmlns:a16="http://schemas.microsoft.com/office/drawing/2014/main" id="{9BA7B6E5-5511-894D-8368-3C6CEF2698EE}"/>
              </a:ext>
            </a:extLst>
          </p:cNvPr>
          <p:cNvSpPr txBox="1"/>
          <p:nvPr/>
        </p:nvSpPr>
        <p:spPr>
          <a:xfrm>
            <a:off x="7059191" y="2494094"/>
            <a:ext cx="800564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92F55"/>
                </a:solidFill>
              </a:rPr>
              <a:t>Transaction Management</a:t>
            </a:r>
          </a:p>
        </p:txBody>
      </p:sp>
      <p:sp>
        <p:nvSpPr>
          <p:cNvPr id="68" name="Google Shape;276;gdd1c1abf25_0_163">
            <a:extLst>
              <a:ext uri="{FF2B5EF4-FFF2-40B4-BE49-F238E27FC236}">
                <a16:creationId xmlns:a16="http://schemas.microsoft.com/office/drawing/2014/main" id="{E6D9969F-2C70-0F4E-AE9F-8796B616C111}"/>
              </a:ext>
            </a:extLst>
          </p:cNvPr>
          <p:cNvSpPr txBox="1"/>
          <p:nvPr/>
        </p:nvSpPr>
        <p:spPr>
          <a:xfrm>
            <a:off x="7947901" y="2494090"/>
            <a:ext cx="800564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392F55"/>
                </a:solidFill>
              </a:rPr>
              <a:t>Order </a:t>
            </a:r>
            <a:br>
              <a:rPr lang="en-US" sz="700" dirty="0">
                <a:solidFill>
                  <a:srgbClr val="392F55"/>
                </a:solidFill>
              </a:rPr>
            </a:br>
            <a:r>
              <a:rPr lang="en-US" sz="700" dirty="0">
                <a:solidFill>
                  <a:srgbClr val="392F55"/>
                </a:solidFill>
              </a:rPr>
              <a:t>Management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EDBC619-D154-8C41-A2A1-CEB61BB3DC2C}"/>
              </a:ext>
            </a:extLst>
          </p:cNvPr>
          <p:cNvGrpSpPr/>
          <p:nvPr/>
        </p:nvGrpSpPr>
        <p:grpSpPr>
          <a:xfrm>
            <a:off x="1498596" y="2507563"/>
            <a:ext cx="6390240" cy="250608"/>
            <a:chOff x="1259632" y="2291215"/>
            <a:chExt cx="6537399" cy="357636"/>
          </a:xfrm>
        </p:grpSpPr>
        <p:cxnSp>
          <p:nvCxnSpPr>
            <p:cNvPr id="70" name="Google Shape;259;gdd1c1abf25_0_163">
              <a:extLst>
                <a:ext uri="{FF2B5EF4-FFF2-40B4-BE49-F238E27FC236}">
                  <a16:creationId xmlns:a16="http://schemas.microsoft.com/office/drawing/2014/main" id="{829FA880-AA53-E244-85F8-F22434D1AA9A}"/>
                </a:ext>
              </a:extLst>
            </p:cNvPr>
            <p:cNvCxnSpPr/>
            <p:nvPr/>
          </p:nvCxnSpPr>
          <p:spPr>
            <a:xfrm>
              <a:off x="1259632" y="2296351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260;gdd1c1abf25_0_163">
              <a:extLst>
                <a:ext uri="{FF2B5EF4-FFF2-40B4-BE49-F238E27FC236}">
                  <a16:creationId xmlns:a16="http://schemas.microsoft.com/office/drawing/2014/main" id="{EC22EDE3-5DB5-CB43-991E-F1CAF18BCE37}"/>
                </a:ext>
              </a:extLst>
            </p:cNvPr>
            <p:cNvCxnSpPr/>
            <p:nvPr/>
          </p:nvCxnSpPr>
          <p:spPr>
            <a:xfrm>
              <a:off x="2170482" y="2291215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261;gdd1c1abf25_0_163">
              <a:extLst>
                <a:ext uri="{FF2B5EF4-FFF2-40B4-BE49-F238E27FC236}">
                  <a16:creationId xmlns:a16="http://schemas.microsoft.com/office/drawing/2014/main" id="{6F9F5847-A325-4E4D-B383-5C06D425BD17}"/>
                </a:ext>
              </a:extLst>
            </p:cNvPr>
            <p:cNvCxnSpPr/>
            <p:nvPr/>
          </p:nvCxnSpPr>
          <p:spPr>
            <a:xfrm>
              <a:off x="3160465" y="2291258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262;gdd1c1abf25_0_163">
              <a:extLst>
                <a:ext uri="{FF2B5EF4-FFF2-40B4-BE49-F238E27FC236}">
                  <a16:creationId xmlns:a16="http://schemas.microsoft.com/office/drawing/2014/main" id="{D190AC5E-EBCA-0546-939D-832B8C47B5FC}"/>
                </a:ext>
              </a:extLst>
            </p:cNvPr>
            <p:cNvCxnSpPr/>
            <p:nvPr/>
          </p:nvCxnSpPr>
          <p:spPr>
            <a:xfrm>
              <a:off x="4181167" y="2291258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263;gdd1c1abf25_0_163">
              <a:extLst>
                <a:ext uri="{FF2B5EF4-FFF2-40B4-BE49-F238E27FC236}">
                  <a16:creationId xmlns:a16="http://schemas.microsoft.com/office/drawing/2014/main" id="{AC1EE5AD-84D8-534A-89BE-1FE5E2F85912}"/>
                </a:ext>
              </a:extLst>
            </p:cNvPr>
            <p:cNvCxnSpPr/>
            <p:nvPr/>
          </p:nvCxnSpPr>
          <p:spPr>
            <a:xfrm>
              <a:off x="5148064" y="2291258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264;gdd1c1abf25_0_163">
              <a:extLst>
                <a:ext uri="{FF2B5EF4-FFF2-40B4-BE49-F238E27FC236}">
                  <a16:creationId xmlns:a16="http://schemas.microsoft.com/office/drawing/2014/main" id="{FFC51EC7-76DE-594A-A1FC-CAE433CC1450}"/>
                </a:ext>
              </a:extLst>
            </p:cNvPr>
            <p:cNvCxnSpPr/>
            <p:nvPr/>
          </p:nvCxnSpPr>
          <p:spPr>
            <a:xfrm>
              <a:off x="6036037" y="2291258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282;gdd1c1abf25_0_163">
              <a:extLst>
                <a:ext uri="{FF2B5EF4-FFF2-40B4-BE49-F238E27FC236}">
                  <a16:creationId xmlns:a16="http://schemas.microsoft.com/office/drawing/2014/main" id="{00C41144-6E48-A34C-950A-A4A5B5C9876C}"/>
                </a:ext>
              </a:extLst>
            </p:cNvPr>
            <p:cNvCxnSpPr/>
            <p:nvPr/>
          </p:nvCxnSpPr>
          <p:spPr>
            <a:xfrm>
              <a:off x="6948264" y="2291215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283;gdd1c1abf25_0_163">
              <a:extLst>
                <a:ext uri="{FF2B5EF4-FFF2-40B4-BE49-F238E27FC236}">
                  <a16:creationId xmlns:a16="http://schemas.microsoft.com/office/drawing/2014/main" id="{2C81B181-A908-FF47-AADA-7EAD59DF91F7}"/>
                </a:ext>
              </a:extLst>
            </p:cNvPr>
            <p:cNvCxnSpPr/>
            <p:nvPr/>
          </p:nvCxnSpPr>
          <p:spPr>
            <a:xfrm>
              <a:off x="7797031" y="2291215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8" name="Picture 3">
            <a:extLst>
              <a:ext uri="{FF2B5EF4-FFF2-40B4-BE49-F238E27FC236}">
                <a16:creationId xmlns:a16="http://schemas.microsoft.com/office/drawing/2014/main" id="{C210C4C4-5624-914F-A028-AE5CB322E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87" y="2050054"/>
            <a:ext cx="351896" cy="360000"/>
          </a:xfrm>
          <a:prstGeom prst="rect">
            <a:avLst/>
          </a:prstGeom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7EE1C163-A544-B148-AE9C-DE77FD2AC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317" y="2039383"/>
            <a:ext cx="351896" cy="360000"/>
          </a:xfrm>
          <a:prstGeom prst="rect">
            <a:avLst/>
          </a:prstGeom>
        </p:spPr>
      </p:pic>
      <p:pic>
        <p:nvPicPr>
          <p:cNvPr id="80" name="Picture 8">
            <a:extLst>
              <a:ext uri="{FF2B5EF4-FFF2-40B4-BE49-F238E27FC236}">
                <a16:creationId xmlns:a16="http://schemas.microsoft.com/office/drawing/2014/main" id="{1DC873F8-F8B5-A248-A794-22606E332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715" y="2050054"/>
            <a:ext cx="351896" cy="360000"/>
          </a:xfrm>
          <a:prstGeom prst="rect">
            <a:avLst/>
          </a:prstGeom>
        </p:spPr>
      </p:pic>
      <p:pic>
        <p:nvPicPr>
          <p:cNvPr id="81" name="Picture 10">
            <a:extLst>
              <a:ext uri="{FF2B5EF4-FFF2-40B4-BE49-F238E27FC236}">
                <a16:creationId xmlns:a16="http://schemas.microsoft.com/office/drawing/2014/main" id="{FE8EB927-42DE-384A-B544-9E3F75F64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600" y="2047408"/>
            <a:ext cx="351896" cy="360000"/>
          </a:xfrm>
          <a:prstGeom prst="rect">
            <a:avLst/>
          </a:prstGeom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5AD8DB1D-E6E7-5147-8206-45AC2773E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42" y="2040357"/>
            <a:ext cx="351896" cy="360000"/>
          </a:xfrm>
          <a:prstGeom prst="rect">
            <a:avLst/>
          </a:prstGeom>
        </p:spPr>
      </p:pic>
      <p:pic>
        <p:nvPicPr>
          <p:cNvPr id="83" name="Picture 14">
            <a:extLst>
              <a:ext uri="{FF2B5EF4-FFF2-40B4-BE49-F238E27FC236}">
                <a16:creationId xmlns:a16="http://schemas.microsoft.com/office/drawing/2014/main" id="{9EA4930E-B1C1-FC4E-BE5D-9E9CFC67C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17" y="2023285"/>
            <a:ext cx="351896" cy="360000"/>
          </a:xfrm>
          <a:prstGeom prst="rect">
            <a:avLst/>
          </a:prstGeom>
        </p:spPr>
      </p:pic>
      <p:pic>
        <p:nvPicPr>
          <p:cNvPr id="84" name="Picture 16">
            <a:extLst>
              <a:ext uri="{FF2B5EF4-FFF2-40B4-BE49-F238E27FC236}">
                <a16:creationId xmlns:a16="http://schemas.microsoft.com/office/drawing/2014/main" id="{095B8E87-89C9-A248-90F0-F9E5ACF2A2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64" y="2023285"/>
            <a:ext cx="351896" cy="360000"/>
          </a:xfrm>
          <a:prstGeom prst="rect">
            <a:avLst/>
          </a:prstGeom>
        </p:spPr>
      </p:pic>
      <p:pic>
        <p:nvPicPr>
          <p:cNvPr id="85" name="Picture 18">
            <a:extLst>
              <a:ext uri="{FF2B5EF4-FFF2-40B4-BE49-F238E27FC236}">
                <a16:creationId xmlns:a16="http://schemas.microsoft.com/office/drawing/2014/main" id="{2B0A13E7-52A1-1C45-B497-3F2A570654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525" y="2023285"/>
            <a:ext cx="351896" cy="360000"/>
          </a:xfrm>
          <a:prstGeom prst="rect">
            <a:avLst/>
          </a:prstGeom>
        </p:spPr>
      </p:pic>
      <p:pic>
        <p:nvPicPr>
          <p:cNvPr id="86" name="Picture 20">
            <a:extLst>
              <a:ext uri="{FF2B5EF4-FFF2-40B4-BE49-F238E27FC236}">
                <a16:creationId xmlns:a16="http://schemas.microsoft.com/office/drawing/2014/main" id="{9A12C501-8708-5A49-917F-5D73D8CFDD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20" y="2023285"/>
            <a:ext cx="351896" cy="360000"/>
          </a:xfrm>
          <a:prstGeom prst="rect">
            <a:avLst/>
          </a:prstGeom>
        </p:spPr>
      </p:pic>
      <p:cxnSp>
        <p:nvCxnSpPr>
          <p:cNvPr id="87" name="Straight Connector 24">
            <a:extLst>
              <a:ext uri="{FF2B5EF4-FFF2-40B4-BE49-F238E27FC236}">
                <a16:creationId xmlns:a16="http://schemas.microsoft.com/office/drawing/2014/main" id="{5A199D31-61B0-6E4D-8DA6-7F49C5C3489E}"/>
              </a:ext>
            </a:extLst>
          </p:cNvPr>
          <p:cNvCxnSpPr>
            <a:cxnSpLocks/>
          </p:cNvCxnSpPr>
          <p:nvPr/>
        </p:nvCxnSpPr>
        <p:spPr>
          <a:xfrm>
            <a:off x="750602" y="3726056"/>
            <a:ext cx="7972797" cy="0"/>
          </a:xfrm>
          <a:prstGeom prst="line">
            <a:avLst/>
          </a:prstGeom>
          <a:ln>
            <a:solidFill>
              <a:schemeClr val="bg1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5">
            <a:extLst>
              <a:ext uri="{FF2B5EF4-FFF2-40B4-BE49-F238E27FC236}">
                <a16:creationId xmlns:a16="http://schemas.microsoft.com/office/drawing/2014/main" id="{A59DA37C-A200-5749-96E3-3ADDE3B1FFE8}"/>
              </a:ext>
            </a:extLst>
          </p:cNvPr>
          <p:cNvCxnSpPr>
            <a:cxnSpLocks/>
          </p:cNvCxnSpPr>
          <p:nvPr/>
        </p:nvCxnSpPr>
        <p:spPr>
          <a:xfrm>
            <a:off x="750602" y="3085976"/>
            <a:ext cx="2941998" cy="0"/>
          </a:xfrm>
          <a:prstGeom prst="line">
            <a:avLst/>
          </a:prstGeom>
          <a:ln>
            <a:solidFill>
              <a:schemeClr val="bg1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6">
            <a:extLst>
              <a:ext uri="{FF2B5EF4-FFF2-40B4-BE49-F238E27FC236}">
                <a16:creationId xmlns:a16="http://schemas.microsoft.com/office/drawing/2014/main" id="{7DCDC70A-887F-CF49-925F-59DCA7769197}"/>
              </a:ext>
            </a:extLst>
          </p:cNvPr>
          <p:cNvCxnSpPr>
            <a:cxnSpLocks/>
          </p:cNvCxnSpPr>
          <p:nvPr/>
        </p:nvCxnSpPr>
        <p:spPr>
          <a:xfrm>
            <a:off x="5724453" y="3085976"/>
            <a:ext cx="2997745" cy="0"/>
          </a:xfrm>
          <a:prstGeom prst="line">
            <a:avLst/>
          </a:prstGeom>
          <a:ln>
            <a:solidFill>
              <a:schemeClr val="bg1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910EDF4A-F52C-C708-93C1-C90D9A50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76238"/>
            <a:ext cx="8207376" cy="511724"/>
          </a:xfrm>
        </p:spPr>
        <p:txBody>
          <a:bodyPr/>
          <a:lstStyle/>
          <a:p>
            <a:r>
              <a:rPr lang="de-DE" dirty="0"/>
              <a:t>Umfassender Support des Immobilienmanagers</a:t>
            </a:r>
          </a:p>
        </p:txBody>
      </p:sp>
      <p:cxnSp>
        <p:nvCxnSpPr>
          <p:cNvPr id="7" name="Google Shape;115;p22">
            <a:extLst>
              <a:ext uri="{FF2B5EF4-FFF2-40B4-BE49-F238E27FC236}">
                <a16:creationId xmlns:a16="http://schemas.microsoft.com/office/drawing/2014/main" id="{B24CB161-42A8-7E7D-A285-D78BC1E8F874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080AF2-3BD6-0F57-9F0E-7B0CF25C31B0}"/>
              </a:ext>
            </a:extLst>
          </p:cNvPr>
          <p:cNvSpPr/>
          <p:nvPr/>
        </p:nvSpPr>
        <p:spPr>
          <a:xfrm>
            <a:off x="3290146" y="1882575"/>
            <a:ext cx="1108713" cy="10053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27F058-6046-46E6-4B09-715C1E0EB78B}"/>
              </a:ext>
            </a:extLst>
          </p:cNvPr>
          <p:cNvSpPr/>
          <p:nvPr/>
        </p:nvSpPr>
        <p:spPr>
          <a:xfrm>
            <a:off x="6905116" y="1880611"/>
            <a:ext cx="1108713" cy="10053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C45CC7-B4AB-A2FD-2AE7-781C2B699185}"/>
              </a:ext>
            </a:extLst>
          </p:cNvPr>
          <p:cNvSpPr/>
          <p:nvPr/>
        </p:nvSpPr>
        <p:spPr>
          <a:xfrm>
            <a:off x="746092" y="1874830"/>
            <a:ext cx="790595" cy="10053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0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IIa</a:t>
            </a:r>
            <a:r>
              <a:rPr lang="de-CH" dirty="0"/>
              <a:t>. Erfassung Liegenschaften</a:t>
            </a:r>
          </a:p>
        </p:txBody>
      </p:sp>
    </p:spTree>
    <p:extLst>
      <p:ext uri="{BB962C8B-B14F-4D97-AF65-F5344CB8AC3E}">
        <p14:creationId xmlns:p14="http://schemas.microsoft.com/office/powerpoint/2010/main" val="326617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Situation bei manueller Erfassung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2E3C-B331-4EA3-B12A-A776C333CBB1}" type="slidenum">
              <a:rPr lang="de-CH" smtClean="0"/>
              <a:pPr/>
              <a:t>8</a:t>
            </a:fld>
            <a:endParaRPr lang="de-CH" dirty="0"/>
          </a:p>
        </p:txBody>
      </p:sp>
      <p:cxnSp>
        <p:nvCxnSpPr>
          <p:cNvPr id="4" name="Google Shape;115;p22">
            <a:extLst>
              <a:ext uri="{FF2B5EF4-FFF2-40B4-BE49-F238E27FC236}">
                <a16:creationId xmlns:a16="http://schemas.microsoft.com/office/drawing/2014/main" id="{E0E3A234-F66B-0C0C-F9FA-ADF0D1561FA0}"/>
              </a:ext>
            </a:extLst>
          </p:cNvPr>
          <p:cNvCxnSpPr/>
          <p:nvPr/>
        </p:nvCxnSpPr>
        <p:spPr>
          <a:xfrm>
            <a:off x="0" y="1131590"/>
            <a:ext cx="857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BF7C61-1302-A461-C609-D3DE97D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262572"/>
            <a:ext cx="4103686" cy="503319"/>
          </a:xfrm>
        </p:spPr>
        <p:txBody>
          <a:bodyPr/>
          <a:lstStyle/>
          <a:p>
            <a:r>
              <a:rPr lang="de-DE" dirty="0"/>
              <a:t>Stimmungsabhängige Einschätzung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537AD7-5926-482C-CAA9-7A119CDA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22" y="2571750"/>
            <a:ext cx="2241937" cy="12438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D8A255-889E-E641-E5CE-67C14DAF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937450"/>
            <a:ext cx="1944216" cy="12438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697F34-2D12-2C83-9802-8DECB3D58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68" y="3181265"/>
            <a:ext cx="1988108" cy="1192865"/>
          </a:xfrm>
          <a:prstGeom prst="rect">
            <a:avLst/>
          </a:prstGeom>
        </p:spPr>
      </p:pic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808C804-556C-2810-BEB6-6E096CFB0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024146"/>
              </p:ext>
            </p:extLst>
          </p:nvPr>
        </p:nvGraphicFramePr>
        <p:xfrm>
          <a:off x="4420869" y="1701130"/>
          <a:ext cx="4056112" cy="296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2E4E87E6-A719-A25A-DF59-67E6FF018354}"/>
              </a:ext>
            </a:extLst>
          </p:cNvPr>
          <p:cNvSpPr txBox="1">
            <a:spLocks/>
          </p:cNvSpPr>
          <p:nvPr/>
        </p:nvSpPr>
        <p:spPr>
          <a:xfrm>
            <a:off x="4572000" y="1262572"/>
            <a:ext cx="4103686" cy="503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3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>
                <a:tab pos="2154238" algn="l"/>
              </a:tabLst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 typeface="Suisse Int'l" pitchFamily="34" charset="0"/>
              <a:buChar char="–"/>
              <a:tabLst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-14400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FontTx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>
                <a:solidFill>
                  <a:schemeClr val="tx2"/>
                </a:solidFill>
                <a:latin typeface="Suisse Int'l Bold" pitchFamily="34" charset="0"/>
                <a:ea typeface="+mn-ea"/>
                <a:cs typeface="+mn-cs"/>
              </a:defRPr>
            </a:lvl7pPr>
            <a:lvl8pPr marL="1764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36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uisse Int'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Aufwändiger, manueller Prozess</a:t>
            </a:r>
          </a:p>
        </p:txBody>
      </p:sp>
    </p:spTree>
    <p:extLst>
      <p:ext uri="{BB962C8B-B14F-4D97-AF65-F5344CB8AC3E}">
        <p14:creationId xmlns:p14="http://schemas.microsoft.com/office/powerpoint/2010/main" val="27256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7FC345E4-B397-0748-952E-BB04EF7B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59313"/>
            <a:ext cx="2122488" cy="252413"/>
          </a:xfrm>
        </p:spPr>
        <p:txBody>
          <a:bodyPr/>
          <a:lstStyle/>
          <a:p>
            <a:fld id="{21F32E3C-B331-4EA3-B12A-A776C333CBB1}" type="slidenum">
              <a:rPr lang="de-CH" smtClean="0"/>
              <a:t>9</a:t>
            </a:fld>
            <a:endParaRPr lang="de-CH"/>
          </a:p>
        </p:txBody>
      </p:sp>
      <p:cxnSp>
        <p:nvCxnSpPr>
          <p:cNvPr id="11" name="Google Shape;115;p22">
            <a:extLst>
              <a:ext uri="{FF2B5EF4-FFF2-40B4-BE49-F238E27FC236}">
                <a16:creationId xmlns:a16="http://schemas.microsoft.com/office/drawing/2014/main" id="{2CF60E6B-1CA4-FD45-BACD-12EB16614D12}"/>
              </a:ext>
            </a:extLst>
          </p:cNvPr>
          <p:cNvCxnSpPr/>
          <p:nvPr/>
        </p:nvCxnSpPr>
        <p:spPr>
          <a:xfrm>
            <a:off x="0" y="1057530"/>
            <a:ext cx="857400" cy="0"/>
          </a:xfrm>
          <a:prstGeom prst="straightConnector1">
            <a:avLst/>
          </a:prstGeom>
          <a:noFill/>
          <a:ln w="19050" cap="flat" cmpd="sng">
            <a:solidFill>
              <a:srgbClr val="D8584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Google Shape;206;p27">
            <a:extLst>
              <a:ext uri="{FF2B5EF4-FFF2-40B4-BE49-F238E27FC236}">
                <a16:creationId xmlns:a16="http://schemas.microsoft.com/office/drawing/2014/main" id="{50F626E4-BB2F-0649-9982-24BBCC407ED1}"/>
              </a:ext>
            </a:extLst>
          </p:cNvPr>
          <p:cNvSpPr txBox="1"/>
          <p:nvPr/>
        </p:nvSpPr>
        <p:spPr>
          <a:xfrm>
            <a:off x="468313" y="1901275"/>
            <a:ext cx="1871439" cy="8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 dirty="0">
                <a:solidFill>
                  <a:schemeClr val="tx2"/>
                </a:solidFill>
              </a:rPr>
              <a:t>Materialisierung</a:t>
            </a:r>
          </a:p>
          <a:p>
            <a:pPr lvl="0">
              <a:buClr>
                <a:srgbClr val="000000"/>
              </a:buClr>
              <a:buSzPts val="800"/>
            </a:pPr>
            <a:endParaRPr lang="de-CH" sz="900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 dirty="0">
                <a:solidFill>
                  <a:schemeClr val="tx2"/>
                </a:solidFill>
              </a:rPr>
              <a:t>Einheitliche Aufnahme der Materialisierung der einzelnen Bauteilkomponenten ermöglicht eine portfolioweite Auswertung.</a:t>
            </a:r>
          </a:p>
        </p:txBody>
      </p:sp>
      <p:sp>
        <p:nvSpPr>
          <p:cNvPr id="35" name="Google Shape;206;p27">
            <a:extLst>
              <a:ext uri="{FF2B5EF4-FFF2-40B4-BE49-F238E27FC236}">
                <a16:creationId xmlns:a16="http://schemas.microsoft.com/office/drawing/2014/main" id="{5BDC7990-AD51-3D42-B278-C867ECBD8030}"/>
              </a:ext>
            </a:extLst>
          </p:cNvPr>
          <p:cNvSpPr txBox="1"/>
          <p:nvPr/>
        </p:nvSpPr>
        <p:spPr>
          <a:xfrm>
            <a:off x="2596254" y="1901275"/>
            <a:ext cx="1836265" cy="8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>
                <a:solidFill>
                  <a:schemeClr val="tx2"/>
                </a:solidFill>
              </a:rPr>
              <a:t>Attribute</a:t>
            </a:r>
          </a:p>
          <a:p>
            <a:pPr lvl="0">
              <a:buClr>
                <a:srgbClr val="000000"/>
              </a:buClr>
              <a:buSzPts val="800"/>
            </a:pPr>
            <a:endParaRPr lang="de-CH" sz="100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>
                <a:solidFill>
                  <a:schemeClr val="tx2"/>
                </a:solidFill>
              </a:rPr>
              <a:t>Mittels der Erfassung Attributen lassen sich auch detaillierte und individuelle Informationen der Gebäude aufnehmen.</a:t>
            </a:r>
          </a:p>
        </p:txBody>
      </p:sp>
      <p:sp>
        <p:nvSpPr>
          <p:cNvPr id="36" name="Google Shape;206;p27">
            <a:extLst>
              <a:ext uri="{FF2B5EF4-FFF2-40B4-BE49-F238E27FC236}">
                <a16:creationId xmlns:a16="http://schemas.microsoft.com/office/drawing/2014/main" id="{FA1D0BD7-8DAD-9B4A-81DF-21F104F8472B}"/>
              </a:ext>
            </a:extLst>
          </p:cNvPr>
          <p:cNvSpPr txBox="1"/>
          <p:nvPr/>
        </p:nvSpPr>
        <p:spPr>
          <a:xfrm>
            <a:off x="4684486" y="1902455"/>
            <a:ext cx="1944215" cy="80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CH" sz="1200" b="1" dirty="0">
                <a:solidFill>
                  <a:schemeClr val="tx2"/>
                </a:solidFill>
              </a:rPr>
              <a:t>Bauteillebenszyklus</a:t>
            </a:r>
            <a:endParaRPr sz="1200" b="1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endParaRPr lang="de-CH" sz="700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 dirty="0">
                <a:solidFill>
                  <a:schemeClr val="tx2"/>
                </a:solidFill>
              </a:rPr>
              <a:t>Bauteillebenszyklus mit Sanierungsvorschlägen dank QC </a:t>
            </a:r>
            <a:r>
              <a:rPr lang="de-CH" sz="700" dirty="0" err="1">
                <a:solidFill>
                  <a:schemeClr val="tx2"/>
                </a:solidFill>
              </a:rPr>
              <a:t>Capex</a:t>
            </a:r>
            <a:r>
              <a:rPr lang="de-CH" sz="700" dirty="0">
                <a:solidFill>
                  <a:schemeClr val="tx2"/>
                </a:solidFill>
              </a:rPr>
              <a:t>-Lösung.</a:t>
            </a:r>
          </a:p>
        </p:txBody>
      </p:sp>
      <p:cxnSp>
        <p:nvCxnSpPr>
          <p:cNvPr id="37" name="Google Shape;280;p31">
            <a:extLst>
              <a:ext uri="{FF2B5EF4-FFF2-40B4-BE49-F238E27FC236}">
                <a16:creationId xmlns:a16="http://schemas.microsoft.com/office/drawing/2014/main" id="{D46D8F82-A7D1-9D4C-A69A-0BDFC1C045A0}"/>
              </a:ext>
            </a:extLst>
          </p:cNvPr>
          <p:cNvCxnSpPr>
            <a:cxnSpLocks/>
          </p:cNvCxnSpPr>
          <p:nvPr/>
        </p:nvCxnSpPr>
        <p:spPr>
          <a:xfrm>
            <a:off x="467544" y="2706046"/>
            <a:ext cx="1871439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8" name="Google Shape;281;p31">
            <a:extLst>
              <a:ext uri="{FF2B5EF4-FFF2-40B4-BE49-F238E27FC236}">
                <a16:creationId xmlns:a16="http://schemas.microsoft.com/office/drawing/2014/main" id="{DCE549D8-4D3B-6C46-A284-383101861274}"/>
              </a:ext>
            </a:extLst>
          </p:cNvPr>
          <p:cNvCxnSpPr>
            <a:cxnSpLocks/>
          </p:cNvCxnSpPr>
          <p:nvPr/>
        </p:nvCxnSpPr>
        <p:spPr>
          <a:xfrm>
            <a:off x="2596254" y="2706046"/>
            <a:ext cx="1816552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9" name="Google Shape;281;p31">
            <a:extLst>
              <a:ext uri="{FF2B5EF4-FFF2-40B4-BE49-F238E27FC236}">
                <a16:creationId xmlns:a16="http://schemas.microsoft.com/office/drawing/2014/main" id="{6AFCDF76-DB71-E943-9840-608488783A7C}"/>
              </a:ext>
            </a:extLst>
          </p:cNvPr>
          <p:cNvCxnSpPr>
            <a:cxnSpLocks/>
          </p:cNvCxnSpPr>
          <p:nvPr/>
        </p:nvCxnSpPr>
        <p:spPr>
          <a:xfrm>
            <a:off x="4684485" y="2706055"/>
            <a:ext cx="1944216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" name="Google Shape;206;p27">
            <a:extLst>
              <a:ext uri="{FF2B5EF4-FFF2-40B4-BE49-F238E27FC236}">
                <a16:creationId xmlns:a16="http://schemas.microsoft.com/office/drawing/2014/main" id="{BB7FE2B8-5478-D44C-A35A-5824E18FF539}"/>
              </a:ext>
            </a:extLst>
          </p:cNvPr>
          <p:cNvSpPr txBox="1"/>
          <p:nvPr/>
        </p:nvSpPr>
        <p:spPr>
          <a:xfrm>
            <a:off x="468313" y="2859782"/>
            <a:ext cx="1871439" cy="80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 dirty="0">
                <a:solidFill>
                  <a:schemeClr val="tx2"/>
                </a:solidFill>
              </a:rPr>
              <a:t>Zustand</a:t>
            </a:r>
          </a:p>
          <a:p>
            <a:pPr lvl="0">
              <a:buClr>
                <a:srgbClr val="000000"/>
              </a:buClr>
              <a:buSzPts val="800"/>
            </a:pPr>
            <a:endParaRPr lang="de-CH" sz="900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 dirty="0">
                <a:solidFill>
                  <a:schemeClr val="tx2"/>
                </a:solidFill>
              </a:rPr>
              <a:t>Vorschlag für Zustand bei Eingabe des Bauteilalters. Einfache Anpassung mittels Regler.</a:t>
            </a:r>
          </a:p>
        </p:txBody>
      </p:sp>
      <p:sp>
        <p:nvSpPr>
          <p:cNvPr id="44" name="Google Shape;206;p27">
            <a:extLst>
              <a:ext uri="{FF2B5EF4-FFF2-40B4-BE49-F238E27FC236}">
                <a16:creationId xmlns:a16="http://schemas.microsoft.com/office/drawing/2014/main" id="{DEA96A08-D203-2E46-8A52-6A4CC8485934}"/>
              </a:ext>
            </a:extLst>
          </p:cNvPr>
          <p:cNvSpPr txBox="1"/>
          <p:nvPr/>
        </p:nvSpPr>
        <p:spPr>
          <a:xfrm>
            <a:off x="2596254" y="2859782"/>
            <a:ext cx="1836265" cy="80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>
                <a:solidFill>
                  <a:schemeClr val="tx2"/>
                </a:solidFill>
              </a:rPr>
              <a:t>Nutzung</a:t>
            </a:r>
          </a:p>
          <a:p>
            <a:pPr lvl="0">
              <a:buClr>
                <a:srgbClr val="000000"/>
              </a:buClr>
              <a:buSzPts val="800"/>
            </a:pPr>
            <a:endParaRPr lang="de-CH" sz="100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>
                <a:solidFill>
                  <a:schemeClr val="tx2"/>
                </a:solidFill>
              </a:rPr>
              <a:t>Standardisierte Erfassung der Nutzbarkeit.</a:t>
            </a:r>
          </a:p>
        </p:txBody>
      </p:sp>
      <p:sp>
        <p:nvSpPr>
          <p:cNvPr id="45" name="Google Shape;206;p27">
            <a:extLst>
              <a:ext uri="{FF2B5EF4-FFF2-40B4-BE49-F238E27FC236}">
                <a16:creationId xmlns:a16="http://schemas.microsoft.com/office/drawing/2014/main" id="{3C7F98EA-676B-7C4C-A556-8C8B5793562A}"/>
              </a:ext>
            </a:extLst>
          </p:cNvPr>
          <p:cNvSpPr txBox="1"/>
          <p:nvPr/>
        </p:nvSpPr>
        <p:spPr>
          <a:xfrm>
            <a:off x="4684486" y="2860962"/>
            <a:ext cx="1944215" cy="80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CH" sz="1200" b="1">
                <a:solidFill>
                  <a:schemeClr val="tx2"/>
                </a:solidFill>
              </a:rPr>
              <a:t>Standard</a:t>
            </a:r>
            <a:endParaRPr sz="1200" b="1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endParaRPr lang="de-CH" sz="70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>
                <a:solidFill>
                  <a:schemeClr val="tx2"/>
                </a:solidFill>
              </a:rPr>
              <a:t>Automatische Beurteilung des Standards aufgrund der erfassten Komponenten und Attribute.</a:t>
            </a:r>
          </a:p>
        </p:txBody>
      </p:sp>
      <p:cxnSp>
        <p:nvCxnSpPr>
          <p:cNvPr id="46" name="Google Shape;280;p31">
            <a:extLst>
              <a:ext uri="{FF2B5EF4-FFF2-40B4-BE49-F238E27FC236}">
                <a16:creationId xmlns:a16="http://schemas.microsoft.com/office/drawing/2014/main" id="{03F5D62B-180C-464A-8CDE-A733C923A999}"/>
              </a:ext>
            </a:extLst>
          </p:cNvPr>
          <p:cNvCxnSpPr>
            <a:cxnSpLocks/>
          </p:cNvCxnSpPr>
          <p:nvPr/>
        </p:nvCxnSpPr>
        <p:spPr>
          <a:xfrm>
            <a:off x="467544" y="3736561"/>
            <a:ext cx="1871439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7" name="Google Shape;281;p31">
            <a:extLst>
              <a:ext uri="{FF2B5EF4-FFF2-40B4-BE49-F238E27FC236}">
                <a16:creationId xmlns:a16="http://schemas.microsoft.com/office/drawing/2014/main" id="{2B7FCD64-8F96-CC45-90A7-659C2CFF6100}"/>
              </a:ext>
            </a:extLst>
          </p:cNvPr>
          <p:cNvCxnSpPr>
            <a:cxnSpLocks/>
          </p:cNvCxnSpPr>
          <p:nvPr/>
        </p:nvCxnSpPr>
        <p:spPr>
          <a:xfrm>
            <a:off x="2596254" y="3736561"/>
            <a:ext cx="1816552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8" name="Google Shape;281;p31">
            <a:extLst>
              <a:ext uri="{FF2B5EF4-FFF2-40B4-BE49-F238E27FC236}">
                <a16:creationId xmlns:a16="http://schemas.microsoft.com/office/drawing/2014/main" id="{FD38449C-5050-2F40-B801-41921568ABF9}"/>
              </a:ext>
            </a:extLst>
          </p:cNvPr>
          <p:cNvCxnSpPr>
            <a:cxnSpLocks/>
          </p:cNvCxnSpPr>
          <p:nvPr/>
        </p:nvCxnSpPr>
        <p:spPr>
          <a:xfrm>
            <a:off x="4684485" y="3736570"/>
            <a:ext cx="1944216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9" name="Google Shape;206;p27">
            <a:extLst>
              <a:ext uri="{FF2B5EF4-FFF2-40B4-BE49-F238E27FC236}">
                <a16:creationId xmlns:a16="http://schemas.microsoft.com/office/drawing/2014/main" id="{1B53146A-1F5F-2F42-B7C9-6F00B600A7AC}"/>
              </a:ext>
            </a:extLst>
          </p:cNvPr>
          <p:cNvSpPr txBox="1"/>
          <p:nvPr/>
        </p:nvSpPr>
        <p:spPr>
          <a:xfrm>
            <a:off x="468313" y="3889314"/>
            <a:ext cx="1871439" cy="8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 dirty="0">
                <a:solidFill>
                  <a:schemeClr val="tx2"/>
                </a:solidFill>
              </a:rPr>
              <a:t>Bilder</a:t>
            </a:r>
          </a:p>
          <a:p>
            <a:pPr lvl="0">
              <a:buClr>
                <a:srgbClr val="000000"/>
              </a:buClr>
              <a:buSzPts val="800"/>
            </a:pPr>
            <a:endParaRPr lang="de-CH" sz="900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 dirty="0">
                <a:solidFill>
                  <a:schemeClr val="tx2"/>
                </a:solidFill>
              </a:rPr>
              <a:t>Kamerafunktion inklusive automatischer Beschriftung der Bilder.</a:t>
            </a:r>
          </a:p>
        </p:txBody>
      </p:sp>
      <p:sp>
        <p:nvSpPr>
          <p:cNvPr id="50" name="Google Shape;206;p27">
            <a:extLst>
              <a:ext uri="{FF2B5EF4-FFF2-40B4-BE49-F238E27FC236}">
                <a16:creationId xmlns:a16="http://schemas.microsoft.com/office/drawing/2014/main" id="{C986CE8F-DD20-A24A-B28F-D04FC00A1867}"/>
              </a:ext>
            </a:extLst>
          </p:cNvPr>
          <p:cNvSpPr txBox="1"/>
          <p:nvPr/>
        </p:nvSpPr>
        <p:spPr>
          <a:xfrm>
            <a:off x="2596254" y="3889314"/>
            <a:ext cx="1836265" cy="8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>
                <a:solidFill>
                  <a:schemeClr val="tx2"/>
                </a:solidFill>
              </a:rPr>
              <a:t>Rating, Reporting</a:t>
            </a:r>
          </a:p>
          <a:p>
            <a:pPr lvl="0">
              <a:buClr>
                <a:srgbClr val="000000"/>
              </a:buClr>
              <a:buSzPts val="800"/>
            </a:pPr>
            <a:endParaRPr lang="de-CH" sz="100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>
                <a:solidFill>
                  <a:schemeClr val="tx2"/>
                </a:solidFill>
              </a:rPr>
              <a:t>Einheitliches Rating und Reporting.</a:t>
            </a:r>
          </a:p>
        </p:txBody>
      </p:sp>
      <p:sp>
        <p:nvSpPr>
          <p:cNvPr id="51" name="Google Shape;206;p27">
            <a:extLst>
              <a:ext uri="{FF2B5EF4-FFF2-40B4-BE49-F238E27FC236}">
                <a16:creationId xmlns:a16="http://schemas.microsoft.com/office/drawing/2014/main" id="{A0BFC70E-8513-0F49-AFD2-F308FCDF7A36}"/>
              </a:ext>
            </a:extLst>
          </p:cNvPr>
          <p:cNvSpPr txBox="1"/>
          <p:nvPr/>
        </p:nvSpPr>
        <p:spPr>
          <a:xfrm>
            <a:off x="4684486" y="3890494"/>
            <a:ext cx="1944215" cy="8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0000"/>
              </a:buClr>
              <a:buSzPts val="800"/>
            </a:pPr>
            <a:r>
              <a:rPr lang="de-CH" sz="1200" b="1" dirty="0">
                <a:solidFill>
                  <a:schemeClr val="tx2"/>
                </a:solidFill>
              </a:rPr>
              <a:t>Endsysteme</a:t>
            </a:r>
            <a:endParaRPr sz="1200" b="1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endParaRPr lang="de-CH" sz="700" dirty="0">
              <a:solidFill>
                <a:schemeClr val="tx2"/>
              </a:solidFill>
            </a:endParaRPr>
          </a:p>
          <a:p>
            <a:pPr lvl="0">
              <a:buClr>
                <a:srgbClr val="000000"/>
              </a:buClr>
              <a:buSzPts val="800"/>
            </a:pPr>
            <a:r>
              <a:rPr lang="de-CH" sz="700" dirty="0">
                <a:solidFill>
                  <a:schemeClr val="tx2"/>
                </a:solidFill>
              </a:rPr>
              <a:t>Export in Endsysteme wie QC </a:t>
            </a:r>
            <a:r>
              <a:rPr lang="de-CH" sz="700" dirty="0" err="1">
                <a:solidFill>
                  <a:schemeClr val="tx2"/>
                </a:solidFill>
              </a:rPr>
              <a:t>Capex</a:t>
            </a:r>
            <a:r>
              <a:rPr lang="de-CH" sz="700" dirty="0">
                <a:solidFill>
                  <a:schemeClr val="tx2"/>
                </a:solidFill>
              </a:rPr>
              <a:t> oder Wüest Dimensions.</a:t>
            </a:r>
          </a:p>
        </p:txBody>
      </p:sp>
      <p:cxnSp>
        <p:nvCxnSpPr>
          <p:cNvPr id="52" name="Google Shape;280;p31">
            <a:extLst>
              <a:ext uri="{FF2B5EF4-FFF2-40B4-BE49-F238E27FC236}">
                <a16:creationId xmlns:a16="http://schemas.microsoft.com/office/drawing/2014/main" id="{5F86C934-F714-CA4C-82E0-561B16E18C12}"/>
              </a:ext>
            </a:extLst>
          </p:cNvPr>
          <p:cNvCxnSpPr>
            <a:cxnSpLocks/>
          </p:cNvCxnSpPr>
          <p:nvPr/>
        </p:nvCxnSpPr>
        <p:spPr>
          <a:xfrm>
            <a:off x="467544" y="4731981"/>
            <a:ext cx="1871439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3" name="Google Shape;281;p31">
            <a:extLst>
              <a:ext uri="{FF2B5EF4-FFF2-40B4-BE49-F238E27FC236}">
                <a16:creationId xmlns:a16="http://schemas.microsoft.com/office/drawing/2014/main" id="{6F2ACD1F-6529-CB42-B9BB-9AB6D2622972}"/>
              </a:ext>
            </a:extLst>
          </p:cNvPr>
          <p:cNvCxnSpPr>
            <a:cxnSpLocks/>
          </p:cNvCxnSpPr>
          <p:nvPr/>
        </p:nvCxnSpPr>
        <p:spPr>
          <a:xfrm>
            <a:off x="2596254" y="4731981"/>
            <a:ext cx="1816552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4" name="Google Shape;281;p31">
            <a:extLst>
              <a:ext uri="{FF2B5EF4-FFF2-40B4-BE49-F238E27FC236}">
                <a16:creationId xmlns:a16="http://schemas.microsoft.com/office/drawing/2014/main" id="{FC6A8E5B-C508-F14A-B47C-7962A9FAACD8}"/>
              </a:ext>
            </a:extLst>
          </p:cNvPr>
          <p:cNvCxnSpPr>
            <a:cxnSpLocks/>
          </p:cNvCxnSpPr>
          <p:nvPr/>
        </p:nvCxnSpPr>
        <p:spPr>
          <a:xfrm>
            <a:off x="4684485" y="4731990"/>
            <a:ext cx="1944216" cy="0"/>
          </a:xfrm>
          <a:prstGeom prst="straightConnector1">
            <a:avLst/>
          </a:prstGeom>
          <a:noFill/>
          <a:ln w="9525" cap="flat" cmpd="sng">
            <a:solidFill>
              <a:srgbClr val="D6D0C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5" name="Titel 1">
            <a:extLst>
              <a:ext uri="{FF2B5EF4-FFF2-40B4-BE49-F238E27FC236}">
                <a16:creationId xmlns:a16="http://schemas.microsoft.com/office/drawing/2014/main" id="{875290D5-78C4-514E-ADB1-89BCE549BFD8}"/>
              </a:ext>
            </a:extLst>
          </p:cNvPr>
          <p:cNvSpPr txBox="1">
            <a:spLocks/>
          </p:cNvSpPr>
          <p:nvPr/>
        </p:nvSpPr>
        <p:spPr>
          <a:xfrm>
            <a:off x="467544" y="1324943"/>
            <a:ext cx="5481226" cy="3235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+mn-lt"/>
              </a:rPr>
              <a:t>Intuitiv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bedienbare</a:t>
            </a:r>
            <a:r>
              <a:rPr lang="en-US" sz="1800" dirty="0">
                <a:latin typeface="+mn-lt"/>
              </a:rPr>
              <a:t> App</a:t>
            </a:r>
            <a:endParaRPr lang="de-DE" sz="1800" dirty="0">
              <a:latin typeface="+mn-lt"/>
            </a:endParaRPr>
          </a:p>
        </p:txBody>
      </p:sp>
      <p:pic>
        <p:nvPicPr>
          <p:cNvPr id="59" name="Bild 9">
            <a:extLst>
              <a:ext uri="{FF2B5EF4-FFF2-40B4-BE49-F238E27FC236}">
                <a16:creationId xmlns:a16="http://schemas.microsoft.com/office/drawing/2014/main" id="{F58D4322-277A-1947-B1DB-64CFE47FA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9" y="2809531"/>
            <a:ext cx="661382" cy="21767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1CC63D2-0846-75E0-043C-C353C9E4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376239"/>
            <a:ext cx="8207374" cy="503324"/>
          </a:xfrm>
        </p:spPr>
        <p:txBody>
          <a:bodyPr/>
          <a:lstStyle/>
          <a:p>
            <a:r>
              <a:rPr lang="de-CH" dirty="0"/>
              <a:t>Visits: Die Digitale Lösung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1537CA-72D2-E28D-FA53-957B3C8A7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421" y="1057530"/>
            <a:ext cx="2009266" cy="26637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975A35-5B0D-A020-A1DE-1A25F4F21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327" y="3281829"/>
            <a:ext cx="1894080" cy="14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0720"/>
      </p:ext>
    </p:extLst>
  </p:cSld>
  <p:clrMapOvr>
    <a:masterClrMapping/>
  </p:clrMapOvr>
</p:sld>
</file>

<file path=ppt/theme/theme1.xml><?xml version="1.0" encoding="utf-8"?>
<a:theme xmlns:a="http://schemas.openxmlformats.org/drawingml/2006/main" name="Wup Titel 1 Zeilig">
  <a:themeElements>
    <a:clrScheme name="Wüest Farben">
      <a:dk1>
        <a:sysClr val="windowText" lastClr="000000"/>
      </a:dk1>
      <a:lt1>
        <a:sysClr val="window" lastClr="FFFFFF"/>
      </a:lt1>
      <a:dk2>
        <a:srgbClr val="3A2F55"/>
      </a:dk2>
      <a:lt2>
        <a:srgbClr val="E7E6E6"/>
      </a:lt2>
      <a:accent1>
        <a:srgbClr val="EA4E44"/>
      </a:accent1>
      <a:accent2>
        <a:srgbClr val="008ECF"/>
      </a:accent2>
      <a:accent3>
        <a:srgbClr val="F6AF9D"/>
      </a:accent3>
      <a:accent4>
        <a:srgbClr val="A3C4E9"/>
      </a:accent4>
      <a:accent5>
        <a:srgbClr val="FBB900"/>
      </a:accent5>
      <a:accent6>
        <a:srgbClr val="00A75C"/>
      </a:accent6>
      <a:hlink>
        <a:srgbClr val="0563C1"/>
      </a:hlink>
      <a:folHlink>
        <a:srgbClr val="954F72"/>
      </a:folHlink>
    </a:clrScheme>
    <a:fontScheme name="Wüest Schriftarten">
      <a:majorFont>
        <a:latin typeface="Suisse Int'l Thin"/>
        <a:ea typeface=""/>
        <a:cs typeface=""/>
      </a:majorFont>
      <a:minorFont>
        <a:latin typeface="Suisse Int'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_de.potx" id="{A232CF27-EFA4-E54C-AD5B-6A873BB66BAE}" vid="{6FB5CF92-BD73-2347-ABDF-6D28F9E5A1A6}"/>
    </a:ext>
  </a:extLst>
</a:theme>
</file>

<file path=ppt/theme/theme2.xml><?xml version="1.0" encoding="utf-8"?>
<a:theme xmlns:a="http://schemas.openxmlformats.org/drawingml/2006/main" name="Wup Titel 2 Zeilig">
  <a:themeElements>
    <a:clrScheme name="Wüest Farben">
      <a:dk1>
        <a:sysClr val="windowText" lastClr="000000"/>
      </a:dk1>
      <a:lt1>
        <a:sysClr val="window" lastClr="FFFFFF"/>
      </a:lt1>
      <a:dk2>
        <a:srgbClr val="3A2F55"/>
      </a:dk2>
      <a:lt2>
        <a:srgbClr val="E7E6E6"/>
      </a:lt2>
      <a:accent1>
        <a:srgbClr val="EA4E44"/>
      </a:accent1>
      <a:accent2>
        <a:srgbClr val="008ECF"/>
      </a:accent2>
      <a:accent3>
        <a:srgbClr val="F6AF9D"/>
      </a:accent3>
      <a:accent4>
        <a:srgbClr val="A3C4E9"/>
      </a:accent4>
      <a:accent5>
        <a:srgbClr val="FBB900"/>
      </a:accent5>
      <a:accent6>
        <a:srgbClr val="00A75C"/>
      </a:accent6>
      <a:hlink>
        <a:srgbClr val="0563C1"/>
      </a:hlink>
      <a:folHlink>
        <a:srgbClr val="954F72"/>
      </a:folHlink>
    </a:clrScheme>
    <a:fontScheme name="Wüest Schriftarten">
      <a:majorFont>
        <a:latin typeface="Suisse Int'l Thin"/>
        <a:ea typeface=""/>
        <a:cs typeface=""/>
      </a:majorFont>
      <a:minorFont>
        <a:latin typeface="Suisse Int'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_de.potx" id="{A232CF27-EFA4-E54C-AD5B-6A873BB66BAE}" vid="{FC729FD8-CA6E-B64E-8E8C-848EBDAA794C}"/>
    </a:ext>
  </a:extLst>
</a:theme>
</file>

<file path=ppt/theme/theme3.xml><?xml version="1.0" encoding="utf-8"?>
<a:theme xmlns:a="http://schemas.openxmlformats.org/drawingml/2006/main" name="WuP Titel gross/klein">
  <a:themeElements>
    <a:clrScheme name="Wüest Farben">
      <a:dk1>
        <a:sysClr val="windowText" lastClr="000000"/>
      </a:dk1>
      <a:lt1>
        <a:sysClr val="window" lastClr="FFFFFF"/>
      </a:lt1>
      <a:dk2>
        <a:srgbClr val="3A2F55"/>
      </a:dk2>
      <a:lt2>
        <a:srgbClr val="E7E6E6"/>
      </a:lt2>
      <a:accent1>
        <a:srgbClr val="EA4E44"/>
      </a:accent1>
      <a:accent2>
        <a:srgbClr val="008ECF"/>
      </a:accent2>
      <a:accent3>
        <a:srgbClr val="F6AF9D"/>
      </a:accent3>
      <a:accent4>
        <a:srgbClr val="A3C4E9"/>
      </a:accent4>
      <a:accent5>
        <a:srgbClr val="FBB900"/>
      </a:accent5>
      <a:accent6>
        <a:srgbClr val="00A75C"/>
      </a:accent6>
      <a:hlink>
        <a:srgbClr val="0563C1"/>
      </a:hlink>
      <a:folHlink>
        <a:srgbClr val="954F72"/>
      </a:folHlink>
    </a:clrScheme>
    <a:fontScheme name="Wüest Schriftarten">
      <a:majorFont>
        <a:latin typeface="Suisse Int'l Thin"/>
        <a:ea typeface=""/>
        <a:cs typeface=""/>
      </a:majorFont>
      <a:minorFont>
        <a:latin typeface="Suisse Int'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_de.potx" id="{A232CF27-EFA4-E54C-AD5B-6A873BB66BAE}" vid="{D2D31511-D361-464C-8CB6-C3840EF2ECEE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Präsentation_de</Template>
  <TotalTime>0</TotalTime>
  <Words>904</Words>
  <Application>Microsoft Office PowerPoint</Application>
  <PresentationFormat>Bildschirmpräsentation (16:9)</PresentationFormat>
  <Paragraphs>245</Paragraphs>
  <Slides>23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Arial</vt:lpstr>
      <vt:lpstr>Calibri</vt:lpstr>
      <vt:lpstr>Suisse Int'l</vt:lpstr>
      <vt:lpstr>Suisse Int'l Bold</vt:lpstr>
      <vt:lpstr>Suisse Int'l Semi Bold</vt:lpstr>
      <vt:lpstr>Suisse Int'l Thin</vt:lpstr>
      <vt:lpstr>Suisse Int'l Thin Italic</vt:lpstr>
      <vt:lpstr>Symbol</vt:lpstr>
      <vt:lpstr>Wup Titel 1 Zeilig</vt:lpstr>
      <vt:lpstr>Wup Titel 2 Zeilig</vt:lpstr>
      <vt:lpstr>WuP Titel gross/klein</vt:lpstr>
      <vt:lpstr>PowerPoint-Präsentation</vt:lpstr>
      <vt:lpstr>Agenda</vt:lpstr>
      <vt:lpstr>I. Einleitung</vt:lpstr>
      <vt:lpstr>Wüest Partner Group</vt:lpstr>
      <vt:lpstr>PowerPoint-Präsentation</vt:lpstr>
      <vt:lpstr>Umfassender Support des Immobilienmanagers</vt:lpstr>
      <vt:lpstr>IIa. Erfassung Liegenschaften</vt:lpstr>
      <vt:lpstr>Situation bei manueller Erfassung</vt:lpstr>
      <vt:lpstr>Visits: Die Digitale Lösung</vt:lpstr>
      <vt:lpstr>Herausforderungen</vt:lpstr>
      <vt:lpstr>IIb. Nachhaltigkeit Immobilienportfolio</vt:lpstr>
      <vt:lpstr>Bedeutung Nachhaltigkeit</vt:lpstr>
      <vt:lpstr>ESG Management</vt:lpstr>
      <vt:lpstr>Kriterien automatisches ESG-Rating</vt:lpstr>
      <vt:lpstr>Herausforderungen</vt:lpstr>
      <vt:lpstr>IIc. Potentialerkennung</vt:lpstr>
      <vt:lpstr>Siedlungsreserven und Verdichtungspotenzial</vt:lpstr>
      <vt:lpstr>Potential Seeker: Digitale Perlensuche</vt:lpstr>
      <vt:lpstr>Potential Seeker: Anwendungsbeispiele</vt:lpstr>
      <vt:lpstr>Herausforderungen</vt:lpstr>
      <vt:lpstr>III. Ausblick</vt:lpstr>
      <vt:lpstr>Künftig alles nur noch NFT?</vt:lpstr>
      <vt:lpstr>Bei Fragen stehen  wir gerne zur Verfügung.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Transaktionsberatung Wolfensberger Beteiliungen AG</dc:title>
  <dc:creator>Moritz Menges</dc:creator>
  <cp:lastModifiedBy>Viktoria Nölke-Damms</cp:lastModifiedBy>
  <cp:revision>760</cp:revision>
  <cp:lastPrinted>2022-09-05T14:29:11Z</cp:lastPrinted>
  <dcterms:created xsi:type="dcterms:W3CDTF">2018-04-12T12:24:16Z</dcterms:created>
  <dcterms:modified xsi:type="dcterms:W3CDTF">2023-07-11T07:17:48Z</dcterms:modified>
</cp:coreProperties>
</file>